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4" r:id="rId1"/>
  </p:sldMasterIdLst>
  <p:notesMasterIdLst>
    <p:notesMasterId r:id="rId50"/>
  </p:notesMasterIdLst>
  <p:handoutMasterIdLst>
    <p:handoutMasterId r:id="rId51"/>
  </p:handoutMasterIdLst>
  <p:sldIdLst>
    <p:sldId id="527" r:id="rId2"/>
    <p:sldId id="339" r:id="rId3"/>
    <p:sldId id="463" r:id="rId4"/>
    <p:sldId id="465" r:id="rId5"/>
    <p:sldId id="459" r:id="rId6"/>
    <p:sldId id="464" r:id="rId7"/>
    <p:sldId id="466" r:id="rId8"/>
    <p:sldId id="498" r:id="rId9"/>
    <p:sldId id="506" r:id="rId10"/>
    <p:sldId id="505" r:id="rId11"/>
    <p:sldId id="507" r:id="rId12"/>
    <p:sldId id="504" r:id="rId13"/>
    <p:sldId id="503" r:id="rId14"/>
    <p:sldId id="483" r:id="rId15"/>
    <p:sldId id="484" r:id="rId16"/>
    <p:sldId id="499" r:id="rId17"/>
    <p:sldId id="495" r:id="rId18"/>
    <p:sldId id="496" r:id="rId19"/>
    <p:sldId id="474" r:id="rId20"/>
    <p:sldId id="475" r:id="rId21"/>
    <p:sldId id="476" r:id="rId22"/>
    <p:sldId id="478" r:id="rId23"/>
    <p:sldId id="479" r:id="rId24"/>
    <p:sldId id="480" r:id="rId25"/>
    <p:sldId id="481" r:id="rId26"/>
    <p:sldId id="482" r:id="rId27"/>
    <p:sldId id="487" r:id="rId28"/>
    <p:sldId id="528" r:id="rId29"/>
    <p:sldId id="488" r:id="rId30"/>
    <p:sldId id="489" r:id="rId31"/>
    <p:sldId id="490" r:id="rId32"/>
    <p:sldId id="492" r:id="rId33"/>
    <p:sldId id="493" r:id="rId34"/>
    <p:sldId id="494" r:id="rId35"/>
    <p:sldId id="514" r:id="rId36"/>
    <p:sldId id="515" r:id="rId37"/>
    <p:sldId id="516" r:id="rId38"/>
    <p:sldId id="500" r:id="rId39"/>
    <p:sldId id="508" r:id="rId40"/>
    <p:sldId id="512" r:id="rId41"/>
    <p:sldId id="513" r:id="rId42"/>
    <p:sldId id="518" r:id="rId43"/>
    <p:sldId id="519" r:id="rId44"/>
    <p:sldId id="521" r:id="rId45"/>
    <p:sldId id="522" r:id="rId46"/>
    <p:sldId id="524" r:id="rId47"/>
    <p:sldId id="457" r:id="rId48"/>
    <p:sldId id="526" r:id="rId4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5F00"/>
    <a:srgbClr val="FFDD4B"/>
    <a:srgbClr val="FF7171"/>
    <a:srgbClr val="DCDCDC"/>
    <a:srgbClr val="3D8F95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2362" autoAdjust="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663"/>
        <p:guide orient="horz" pos="1706"/>
        <p:guide pos="360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11756-FBDC-445A-A712-EE64F75573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01558BA-C38F-4419-B93B-5B4D7213988B}">
      <dgm:prSet phldrT="[Text]"/>
      <dgm:spPr/>
      <dgm:t>
        <a:bodyPr/>
        <a:lstStyle/>
        <a:p>
          <a:r>
            <a:rPr lang="de-DE" b="1" dirty="0" err="1" smtClean="0"/>
            <a:t>FAQ´s</a:t>
          </a:r>
          <a:endParaRPr lang="de-DE" b="1" dirty="0"/>
        </a:p>
      </dgm:t>
    </dgm:pt>
    <dgm:pt modelId="{FC5D00DE-B723-4EFF-AA84-9532C889A3FE}" type="parTrans" cxnId="{EEA4D694-5DA1-4CE2-8B20-C58A1FA6ED98}">
      <dgm:prSet/>
      <dgm:spPr/>
      <dgm:t>
        <a:bodyPr/>
        <a:lstStyle/>
        <a:p>
          <a:endParaRPr lang="de-DE"/>
        </a:p>
      </dgm:t>
    </dgm:pt>
    <dgm:pt modelId="{7AD9168D-FF59-4378-8FF0-5D201814ADAC}" type="sibTrans" cxnId="{EEA4D694-5DA1-4CE2-8B20-C58A1FA6ED98}">
      <dgm:prSet/>
      <dgm:spPr/>
      <dgm:t>
        <a:bodyPr/>
        <a:lstStyle/>
        <a:p>
          <a:endParaRPr lang="de-DE"/>
        </a:p>
      </dgm:t>
    </dgm:pt>
    <dgm:pt modelId="{4811D014-4DC7-4A6E-8C47-1EDABA75D6C7}">
      <dgm:prSet phldrT="[Text]"/>
      <dgm:spPr/>
      <dgm:t>
        <a:bodyPr/>
        <a:lstStyle/>
        <a:p>
          <a:r>
            <a:rPr lang="de-DE" b="1" dirty="0" smtClean="0"/>
            <a:t>Klarstellung und Lösung</a:t>
          </a:r>
          <a:endParaRPr lang="de-DE" b="1" dirty="0"/>
        </a:p>
      </dgm:t>
    </dgm:pt>
    <dgm:pt modelId="{9D03F89E-B323-4243-83D8-86279373A82F}" type="parTrans" cxnId="{FA2A8F92-9DDA-415B-9E31-209F258B7FAD}">
      <dgm:prSet/>
      <dgm:spPr/>
      <dgm:t>
        <a:bodyPr/>
        <a:lstStyle/>
        <a:p>
          <a:endParaRPr lang="de-DE"/>
        </a:p>
      </dgm:t>
    </dgm:pt>
    <dgm:pt modelId="{916F51DA-82A0-45A5-B07D-44470E7BF66E}" type="sibTrans" cxnId="{FA2A8F92-9DDA-415B-9E31-209F258B7FAD}">
      <dgm:prSet/>
      <dgm:spPr/>
      <dgm:t>
        <a:bodyPr/>
        <a:lstStyle/>
        <a:p>
          <a:endParaRPr lang="de-DE"/>
        </a:p>
      </dgm:t>
    </dgm:pt>
    <dgm:pt modelId="{59887CCF-ADFC-4ECA-87A7-4E3723DD1D16}" type="pres">
      <dgm:prSet presAssocID="{75A11756-FBDC-445A-A712-EE64F7557324}" presName="CompostProcess" presStyleCnt="0">
        <dgm:presLayoutVars>
          <dgm:dir/>
          <dgm:resizeHandles val="exact"/>
        </dgm:presLayoutVars>
      </dgm:prSet>
      <dgm:spPr/>
    </dgm:pt>
    <dgm:pt modelId="{70C18CE4-A882-4267-BF39-76A25FEDD7B4}" type="pres">
      <dgm:prSet presAssocID="{75A11756-FBDC-445A-A712-EE64F7557324}" presName="arrow" presStyleLbl="bgShp" presStyleIdx="0" presStyleCnt="1"/>
      <dgm:spPr/>
    </dgm:pt>
    <dgm:pt modelId="{A447C674-67B9-4299-8DE5-1C085FE7533B}" type="pres">
      <dgm:prSet presAssocID="{75A11756-FBDC-445A-A712-EE64F7557324}" presName="linearProcess" presStyleCnt="0"/>
      <dgm:spPr/>
    </dgm:pt>
    <dgm:pt modelId="{38E2BB79-0267-42B2-ACEC-C5E224B441B0}" type="pres">
      <dgm:prSet presAssocID="{E01558BA-C38F-4419-B93B-5B4D7213988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7A659-5570-4D98-9D1D-25A8F51B63EE}" type="pres">
      <dgm:prSet presAssocID="{7AD9168D-FF59-4378-8FF0-5D201814ADAC}" presName="sibTrans" presStyleCnt="0"/>
      <dgm:spPr/>
    </dgm:pt>
    <dgm:pt modelId="{AC6E5867-B7D2-4BA3-9FB7-A01904581E47}" type="pres">
      <dgm:prSet presAssocID="{4811D014-4DC7-4A6E-8C47-1EDABA75D6C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C55465D-ECD3-4773-BE43-AFA6FFBB99FF}" type="presOf" srcId="{E01558BA-C38F-4419-B93B-5B4D7213988B}" destId="{38E2BB79-0267-42B2-ACEC-C5E224B441B0}" srcOrd="0" destOrd="0" presId="urn:microsoft.com/office/officeart/2005/8/layout/hProcess9"/>
    <dgm:cxn modelId="{EEA4D694-5DA1-4CE2-8B20-C58A1FA6ED98}" srcId="{75A11756-FBDC-445A-A712-EE64F7557324}" destId="{E01558BA-C38F-4419-B93B-5B4D7213988B}" srcOrd="0" destOrd="0" parTransId="{FC5D00DE-B723-4EFF-AA84-9532C889A3FE}" sibTransId="{7AD9168D-FF59-4378-8FF0-5D201814ADAC}"/>
    <dgm:cxn modelId="{FA2A8F92-9DDA-415B-9E31-209F258B7FAD}" srcId="{75A11756-FBDC-445A-A712-EE64F7557324}" destId="{4811D014-4DC7-4A6E-8C47-1EDABA75D6C7}" srcOrd="1" destOrd="0" parTransId="{9D03F89E-B323-4243-83D8-86279373A82F}" sibTransId="{916F51DA-82A0-45A5-B07D-44470E7BF66E}"/>
    <dgm:cxn modelId="{7DE256D7-4B4D-43D7-B0B7-602F846C7DB2}" type="presOf" srcId="{75A11756-FBDC-445A-A712-EE64F7557324}" destId="{59887CCF-ADFC-4ECA-87A7-4E3723DD1D16}" srcOrd="0" destOrd="0" presId="urn:microsoft.com/office/officeart/2005/8/layout/hProcess9"/>
    <dgm:cxn modelId="{00B1BDBC-7D8A-4545-9F8F-A2946CE28628}" type="presOf" srcId="{4811D014-4DC7-4A6E-8C47-1EDABA75D6C7}" destId="{AC6E5867-B7D2-4BA3-9FB7-A01904581E47}" srcOrd="0" destOrd="0" presId="urn:microsoft.com/office/officeart/2005/8/layout/hProcess9"/>
    <dgm:cxn modelId="{CAD4CE49-2D4C-499C-BDFB-22602569B1C0}" type="presParOf" srcId="{59887CCF-ADFC-4ECA-87A7-4E3723DD1D16}" destId="{70C18CE4-A882-4267-BF39-76A25FEDD7B4}" srcOrd="0" destOrd="0" presId="urn:microsoft.com/office/officeart/2005/8/layout/hProcess9"/>
    <dgm:cxn modelId="{4659109A-5C3E-4367-BCA6-4826920DE52F}" type="presParOf" srcId="{59887CCF-ADFC-4ECA-87A7-4E3723DD1D16}" destId="{A447C674-67B9-4299-8DE5-1C085FE7533B}" srcOrd="1" destOrd="0" presId="urn:microsoft.com/office/officeart/2005/8/layout/hProcess9"/>
    <dgm:cxn modelId="{BD5C3F07-CD44-4C78-8D90-40B36040A60E}" type="presParOf" srcId="{A447C674-67B9-4299-8DE5-1C085FE7533B}" destId="{38E2BB79-0267-42B2-ACEC-C5E224B441B0}" srcOrd="0" destOrd="0" presId="urn:microsoft.com/office/officeart/2005/8/layout/hProcess9"/>
    <dgm:cxn modelId="{4C67AE77-51EB-485B-BE4B-F783F35EC266}" type="presParOf" srcId="{A447C674-67B9-4299-8DE5-1C085FE7533B}" destId="{DF97A659-5570-4D98-9D1D-25A8F51B63EE}" srcOrd="1" destOrd="0" presId="urn:microsoft.com/office/officeart/2005/8/layout/hProcess9"/>
    <dgm:cxn modelId="{EC0D60CD-D46C-401A-B2B0-52B18AB03375}" type="presParOf" srcId="{A447C674-67B9-4299-8DE5-1C085FE7533B}" destId="{AC6E5867-B7D2-4BA3-9FB7-A01904581E4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61FE3-8C66-4164-B594-3D0E288FE630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40DA8EF3-6D0E-48AE-92E3-7B7313FBCB7C}">
      <dgm:prSet custT="1"/>
      <dgm:spPr/>
      <dgm:t>
        <a:bodyPr/>
        <a:lstStyle/>
        <a:p>
          <a:pPr rtl="0"/>
          <a:r>
            <a:rPr lang="de-DE" sz="1600" b="1" dirty="0" err="1" smtClean="0">
              <a:latin typeface="+mj-lt"/>
            </a:rPr>
            <a:t>Verwal</a:t>
          </a:r>
          <a:r>
            <a:rPr lang="de-DE" sz="1600" b="1" dirty="0" smtClean="0">
              <a:latin typeface="+mj-lt"/>
            </a:rPr>
            <a:t>-</a:t>
          </a:r>
          <a:r>
            <a:rPr lang="de-DE" sz="1600" b="1" dirty="0" err="1" smtClean="0">
              <a:latin typeface="+mj-lt"/>
            </a:rPr>
            <a:t>tungs</a:t>
          </a:r>
          <a:r>
            <a:rPr lang="de-DE" sz="1600" b="1" dirty="0" smtClean="0">
              <a:latin typeface="+mj-lt"/>
            </a:rPr>
            <a:t>-beirat</a:t>
          </a:r>
          <a:endParaRPr lang="de-DE" sz="1600" b="1" dirty="0">
            <a:latin typeface="+mj-lt"/>
          </a:endParaRPr>
        </a:p>
      </dgm:t>
    </dgm:pt>
    <dgm:pt modelId="{B6AB95DD-4641-49C6-98AC-AF70C52E1D29}" type="parTrans" cxnId="{F42E709B-6B54-4CA2-B412-C4E801E9B028}">
      <dgm:prSet/>
      <dgm:spPr/>
      <dgm:t>
        <a:bodyPr/>
        <a:lstStyle/>
        <a:p>
          <a:endParaRPr lang="de-DE"/>
        </a:p>
      </dgm:t>
    </dgm:pt>
    <dgm:pt modelId="{9B6521FB-D7D6-4B5A-885E-96FFC5CDD6A4}" type="sibTrans" cxnId="{F42E709B-6B54-4CA2-B412-C4E801E9B028}">
      <dgm:prSet/>
      <dgm:spPr/>
      <dgm:t>
        <a:bodyPr/>
        <a:lstStyle/>
        <a:p>
          <a:endParaRPr lang="de-DE"/>
        </a:p>
      </dgm:t>
    </dgm:pt>
    <dgm:pt modelId="{50A41781-95A3-483A-A469-C725FE003E13}">
      <dgm:prSet custT="1"/>
      <dgm:spPr/>
      <dgm:t>
        <a:bodyPr/>
        <a:lstStyle/>
        <a:p>
          <a:pPr rtl="0"/>
          <a:r>
            <a:rPr lang="de-DE" sz="1600" b="1" dirty="0" smtClean="0">
              <a:latin typeface="+mj-lt"/>
            </a:rPr>
            <a:t>Eigen-</a:t>
          </a:r>
          <a:r>
            <a:rPr lang="de-DE" sz="1600" b="1" dirty="0" err="1" smtClean="0">
              <a:latin typeface="+mj-lt"/>
            </a:rPr>
            <a:t>tümer</a:t>
          </a:r>
          <a:endParaRPr lang="de-DE" sz="1600" b="1" dirty="0">
            <a:latin typeface="+mj-lt"/>
          </a:endParaRPr>
        </a:p>
      </dgm:t>
    </dgm:pt>
    <dgm:pt modelId="{1503E1EF-FA77-44EC-A5CE-016B66052ECE}" type="parTrans" cxnId="{314D6061-7657-4CFD-BE52-94CD2060280B}">
      <dgm:prSet/>
      <dgm:spPr/>
      <dgm:t>
        <a:bodyPr/>
        <a:lstStyle/>
        <a:p>
          <a:endParaRPr lang="de-DE"/>
        </a:p>
      </dgm:t>
    </dgm:pt>
    <dgm:pt modelId="{632D0CCA-D3F7-4695-B5C3-7291E65D0E4F}" type="sibTrans" cxnId="{314D6061-7657-4CFD-BE52-94CD2060280B}">
      <dgm:prSet/>
      <dgm:spPr/>
      <dgm:t>
        <a:bodyPr/>
        <a:lstStyle/>
        <a:p>
          <a:endParaRPr lang="de-DE"/>
        </a:p>
      </dgm:t>
    </dgm:pt>
    <dgm:pt modelId="{EBA2EB98-87A2-48BA-ABE7-09FF052D987A}">
      <dgm:prSet/>
      <dgm:spPr/>
      <dgm:t>
        <a:bodyPr/>
        <a:lstStyle/>
        <a:p>
          <a:pPr rtl="0"/>
          <a:r>
            <a:rPr lang="de-DE" b="1" dirty="0" smtClean="0">
              <a:latin typeface="+mj-lt"/>
            </a:rPr>
            <a:t>Verwalter </a:t>
          </a:r>
          <a:endParaRPr lang="de-DE" b="1" dirty="0">
            <a:latin typeface="+mj-lt"/>
          </a:endParaRPr>
        </a:p>
      </dgm:t>
    </dgm:pt>
    <dgm:pt modelId="{76AFAA7B-9959-4C87-9652-6ECB7B2D9EBC}" type="parTrans" cxnId="{E507AF9E-96E0-45C7-A8CA-261CB7B217C9}">
      <dgm:prSet/>
      <dgm:spPr/>
      <dgm:t>
        <a:bodyPr/>
        <a:lstStyle/>
        <a:p>
          <a:endParaRPr lang="de-DE"/>
        </a:p>
      </dgm:t>
    </dgm:pt>
    <dgm:pt modelId="{CE4E0437-2893-476D-B7E5-97B0F404711F}" type="sibTrans" cxnId="{E507AF9E-96E0-45C7-A8CA-261CB7B217C9}">
      <dgm:prSet/>
      <dgm:spPr/>
      <dgm:t>
        <a:bodyPr/>
        <a:lstStyle/>
        <a:p>
          <a:endParaRPr lang="de-DE"/>
        </a:p>
      </dgm:t>
    </dgm:pt>
    <dgm:pt modelId="{C5DBA545-28A5-4BE8-8F0A-21C7D9CE8B34}">
      <dgm:prSet custT="1"/>
      <dgm:spPr/>
      <dgm:t>
        <a:bodyPr/>
        <a:lstStyle/>
        <a:p>
          <a:endParaRPr lang="de-DE"/>
        </a:p>
      </dgm:t>
    </dgm:pt>
    <dgm:pt modelId="{00C28DE9-CD6A-410F-BEAB-7F9E5AE5DFFF}" type="sibTrans" cxnId="{3FEAC38D-1051-4BD0-92C8-E22DF07D486E}">
      <dgm:prSet/>
      <dgm:spPr/>
      <dgm:t>
        <a:bodyPr/>
        <a:lstStyle/>
        <a:p>
          <a:endParaRPr lang="de-DE"/>
        </a:p>
      </dgm:t>
    </dgm:pt>
    <dgm:pt modelId="{A6AE20B0-5380-4888-83D1-4D8529EC8A9C}" type="parTrans" cxnId="{3FEAC38D-1051-4BD0-92C8-E22DF07D486E}">
      <dgm:prSet/>
      <dgm:spPr/>
      <dgm:t>
        <a:bodyPr/>
        <a:lstStyle/>
        <a:p>
          <a:endParaRPr lang="de-DE"/>
        </a:p>
      </dgm:t>
    </dgm:pt>
    <dgm:pt modelId="{07E6D49E-91D8-4658-8CA0-49F37B343594}">
      <dgm:prSet custT="1"/>
      <dgm:spPr/>
      <dgm:t>
        <a:bodyPr/>
        <a:lstStyle/>
        <a:p>
          <a:pPr rtl="0"/>
          <a:endParaRPr lang="de-DE" sz="1600" dirty="0">
            <a:latin typeface="+mj-lt"/>
          </a:endParaRPr>
        </a:p>
      </dgm:t>
    </dgm:pt>
    <dgm:pt modelId="{55F8D6E1-1079-41E7-A123-A52E13F6AF6F}" type="parTrans" cxnId="{AA7D9591-BA3F-45AC-934E-27824D5F6EF9}">
      <dgm:prSet/>
      <dgm:spPr/>
      <dgm:t>
        <a:bodyPr/>
        <a:lstStyle/>
        <a:p>
          <a:endParaRPr lang="de-DE"/>
        </a:p>
      </dgm:t>
    </dgm:pt>
    <dgm:pt modelId="{9ED12A9C-BE84-4236-B3F5-98F5C50ECC90}" type="sibTrans" cxnId="{AA7D9591-BA3F-45AC-934E-27824D5F6EF9}">
      <dgm:prSet/>
      <dgm:spPr/>
      <dgm:t>
        <a:bodyPr/>
        <a:lstStyle/>
        <a:p>
          <a:endParaRPr lang="de-DE"/>
        </a:p>
      </dgm:t>
    </dgm:pt>
    <dgm:pt modelId="{FB5521CA-1383-48BA-9E05-A7A1202A5D66}" type="pres">
      <dgm:prSet presAssocID="{85C61FE3-8C66-4164-B594-3D0E288FE63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D236CAA-194B-4B85-8B14-124824C45EAA}" type="pres">
      <dgm:prSet presAssocID="{85C61FE3-8C66-4164-B594-3D0E288FE630}" presName="ellipse" presStyleLbl="trBgShp" presStyleIdx="0" presStyleCnt="1"/>
      <dgm:spPr/>
    </dgm:pt>
    <dgm:pt modelId="{07F1547C-51FD-4156-B156-DE3AB505A242}" type="pres">
      <dgm:prSet presAssocID="{85C61FE3-8C66-4164-B594-3D0E288FE630}" presName="arrow1" presStyleLbl="fgShp" presStyleIdx="0" presStyleCnt="1"/>
      <dgm:spPr/>
    </dgm:pt>
    <dgm:pt modelId="{78F3F6FD-7096-422D-8ABA-004B0F0BC980}" type="pres">
      <dgm:prSet presAssocID="{85C61FE3-8C66-4164-B594-3D0E288FE630}" presName="rectangle" presStyleLbl="revTx" presStyleIdx="0" presStyleCnt="1" custScaleX="166667" custLinFactNeighborX="-46" custLinFactNeighborY="-233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75BCB5-BB40-4863-99F0-5C23481002CE}" type="pres">
      <dgm:prSet presAssocID="{EBA2EB98-87A2-48BA-ABE7-09FF052D987A}" presName="item1" presStyleLbl="node1" presStyleIdx="0" presStyleCnt="3" custScaleX="121713" custLinFactNeighborX="2360" custLinFactNeighborY="103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0C32AB-652F-4A08-B0A6-22D8F9FF795D}" type="pres">
      <dgm:prSet presAssocID="{40DA8EF3-6D0E-48AE-92E3-7B7313FBCB7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87DBF4-9DB6-40A2-927B-E62C15236B02}" type="pres">
      <dgm:prSet presAssocID="{C5DBA545-28A5-4BE8-8F0A-21C7D9CE8B3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A5A4B6-C411-48CD-80DC-AA28C940996C}" type="pres">
      <dgm:prSet presAssocID="{85C61FE3-8C66-4164-B594-3D0E288FE630}" presName="funnel" presStyleLbl="trAlignAcc1" presStyleIdx="0" presStyleCnt="1" custScaleX="116385"/>
      <dgm:spPr/>
    </dgm:pt>
  </dgm:ptLst>
  <dgm:cxnLst>
    <dgm:cxn modelId="{FE121E02-A278-42AF-A198-91F45D3ACB23}" type="presOf" srcId="{40DA8EF3-6D0E-48AE-92E3-7B7313FBCB7C}" destId="{A875BCB5-BB40-4863-99F0-5C23481002CE}" srcOrd="0" destOrd="0" presId="urn:microsoft.com/office/officeart/2005/8/layout/funnel1"/>
    <dgm:cxn modelId="{4DB9F7D1-8822-4E76-8024-20D6FACB9488}" type="presOf" srcId="{C5DBA545-28A5-4BE8-8F0A-21C7D9CE8B34}" destId="{78F3F6FD-7096-422D-8ABA-004B0F0BC980}" srcOrd="0" destOrd="0" presId="urn:microsoft.com/office/officeart/2005/8/layout/funnel1"/>
    <dgm:cxn modelId="{3FEAC38D-1051-4BD0-92C8-E22DF07D486E}" srcId="{85C61FE3-8C66-4164-B594-3D0E288FE630}" destId="{C5DBA545-28A5-4BE8-8F0A-21C7D9CE8B34}" srcOrd="3" destOrd="0" parTransId="{A6AE20B0-5380-4888-83D1-4D8529EC8A9C}" sibTransId="{00C28DE9-CD6A-410F-BEAB-7F9E5AE5DFFF}"/>
    <dgm:cxn modelId="{F42E709B-6B54-4CA2-B412-C4E801E9B028}" srcId="{85C61FE3-8C66-4164-B594-3D0E288FE630}" destId="{40DA8EF3-6D0E-48AE-92E3-7B7313FBCB7C}" srcOrd="2" destOrd="0" parTransId="{B6AB95DD-4641-49C6-98AC-AF70C52E1D29}" sibTransId="{9B6521FB-D7D6-4B5A-885E-96FFC5CDD6A4}"/>
    <dgm:cxn modelId="{A9120EA4-1FCF-4513-BEC3-7C1438519661}" type="presOf" srcId="{85C61FE3-8C66-4164-B594-3D0E288FE630}" destId="{FB5521CA-1383-48BA-9E05-A7A1202A5D66}" srcOrd="0" destOrd="0" presId="urn:microsoft.com/office/officeart/2005/8/layout/funnel1"/>
    <dgm:cxn modelId="{AA7D9591-BA3F-45AC-934E-27824D5F6EF9}" srcId="{85C61FE3-8C66-4164-B594-3D0E288FE630}" destId="{07E6D49E-91D8-4658-8CA0-49F37B343594}" srcOrd="4" destOrd="0" parTransId="{55F8D6E1-1079-41E7-A123-A52E13F6AF6F}" sibTransId="{9ED12A9C-BE84-4236-B3F5-98F5C50ECC90}"/>
    <dgm:cxn modelId="{E507AF9E-96E0-45C7-A8CA-261CB7B217C9}" srcId="{85C61FE3-8C66-4164-B594-3D0E288FE630}" destId="{EBA2EB98-87A2-48BA-ABE7-09FF052D987A}" srcOrd="1" destOrd="0" parTransId="{76AFAA7B-9959-4C87-9652-6ECB7B2D9EBC}" sibTransId="{CE4E0437-2893-476D-B7E5-97B0F404711F}"/>
    <dgm:cxn modelId="{C0281DDD-9012-4866-8FD4-11EEDB854093}" type="presOf" srcId="{EBA2EB98-87A2-48BA-ABE7-09FF052D987A}" destId="{3A0C32AB-652F-4A08-B0A6-22D8F9FF795D}" srcOrd="0" destOrd="0" presId="urn:microsoft.com/office/officeart/2005/8/layout/funnel1"/>
    <dgm:cxn modelId="{314D6061-7657-4CFD-BE52-94CD2060280B}" srcId="{85C61FE3-8C66-4164-B594-3D0E288FE630}" destId="{50A41781-95A3-483A-A469-C725FE003E13}" srcOrd="0" destOrd="0" parTransId="{1503E1EF-FA77-44EC-A5CE-016B66052ECE}" sibTransId="{632D0CCA-D3F7-4695-B5C3-7291E65D0E4F}"/>
    <dgm:cxn modelId="{2E94C82A-0374-48BF-8BD6-74B4DEA224B9}" type="presOf" srcId="{50A41781-95A3-483A-A469-C725FE003E13}" destId="{1287DBF4-9DB6-40A2-927B-E62C15236B02}" srcOrd="0" destOrd="0" presId="urn:microsoft.com/office/officeart/2005/8/layout/funnel1"/>
    <dgm:cxn modelId="{518D3585-6C75-4763-8A68-7A2AC6DE9309}" type="presParOf" srcId="{FB5521CA-1383-48BA-9E05-A7A1202A5D66}" destId="{CD236CAA-194B-4B85-8B14-124824C45EAA}" srcOrd="0" destOrd="0" presId="urn:microsoft.com/office/officeart/2005/8/layout/funnel1"/>
    <dgm:cxn modelId="{C44A6889-0795-4E4F-9248-F59B23FB6757}" type="presParOf" srcId="{FB5521CA-1383-48BA-9E05-A7A1202A5D66}" destId="{07F1547C-51FD-4156-B156-DE3AB505A242}" srcOrd="1" destOrd="0" presId="urn:microsoft.com/office/officeart/2005/8/layout/funnel1"/>
    <dgm:cxn modelId="{88244C9B-E164-414E-BBB1-0884A3595B04}" type="presParOf" srcId="{FB5521CA-1383-48BA-9E05-A7A1202A5D66}" destId="{78F3F6FD-7096-422D-8ABA-004B0F0BC980}" srcOrd="2" destOrd="0" presId="urn:microsoft.com/office/officeart/2005/8/layout/funnel1"/>
    <dgm:cxn modelId="{289B5741-6C62-4315-9C20-80C2A4744BF4}" type="presParOf" srcId="{FB5521CA-1383-48BA-9E05-A7A1202A5D66}" destId="{A875BCB5-BB40-4863-99F0-5C23481002CE}" srcOrd="3" destOrd="0" presId="urn:microsoft.com/office/officeart/2005/8/layout/funnel1"/>
    <dgm:cxn modelId="{BBF2B387-523B-4199-8DB5-530A19AE3D11}" type="presParOf" srcId="{FB5521CA-1383-48BA-9E05-A7A1202A5D66}" destId="{3A0C32AB-652F-4A08-B0A6-22D8F9FF795D}" srcOrd="4" destOrd="0" presId="urn:microsoft.com/office/officeart/2005/8/layout/funnel1"/>
    <dgm:cxn modelId="{BF7484FF-E7E0-4086-B375-EDAED58367DF}" type="presParOf" srcId="{FB5521CA-1383-48BA-9E05-A7A1202A5D66}" destId="{1287DBF4-9DB6-40A2-927B-E62C15236B02}" srcOrd="5" destOrd="0" presId="urn:microsoft.com/office/officeart/2005/8/layout/funnel1"/>
    <dgm:cxn modelId="{58891ADE-CE63-4EBD-A756-30CD04F152B9}" type="presParOf" srcId="{FB5521CA-1383-48BA-9E05-A7A1202A5D66}" destId="{3DA5A4B6-C411-48CD-80DC-AA28C940996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18CE4-A882-4267-BF39-76A25FEDD7B4}">
      <dsp:nvSpPr>
        <dsp:cNvPr id="0" name=""/>
        <dsp:cNvSpPr/>
      </dsp:nvSpPr>
      <dsp:spPr>
        <a:xfrm>
          <a:off x="577864" y="0"/>
          <a:ext cx="654912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2BB79-0267-42B2-ACEC-C5E224B441B0}">
      <dsp:nvSpPr>
        <dsp:cNvPr id="0" name=""/>
        <dsp:cNvSpPr/>
      </dsp:nvSpPr>
      <dsp:spPr>
        <a:xfrm>
          <a:off x="267205" y="1219199"/>
          <a:ext cx="349126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b="1" kern="1200" dirty="0" err="1" smtClean="0"/>
            <a:t>FAQ´s</a:t>
          </a:r>
          <a:endParaRPr lang="de-DE" sz="4100" b="1" kern="1200" dirty="0"/>
        </a:p>
      </dsp:txBody>
      <dsp:txXfrm>
        <a:off x="346560" y="1298554"/>
        <a:ext cx="3332552" cy="1466890"/>
      </dsp:txXfrm>
    </dsp:sp>
    <dsp:sp modelId="{AC6E5867-B7D2-4BA3-9FB7-A01904581E47}">
      <dsp:nvSpPr>
        <dsp:cNvPr id="0" name=""/>
        <dsp:cNvSpPr/>
      </dsp:nvSpPr>
      <dsp:spPr>
        <a:xfrm>
          <a:off x="3946387" y="1219199"/>
          <a:ext cx="349126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b="1" kern="1200" dirty="0" smtClean="0"/>
            <a:t>Klarstellung und Lösung</a:t>
          </a:r>
          <a:endParaRPr lang="de-DE" sz="4100" b="1" kern="1200" dirty="0"/>
        </a:p>
      </dsp:txBody>
      <dsp:txXfrm>
        <a:off x="4025742" y="1298554"/>
        <a:ext cx="3332552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6CAA-194B-4B85-8B14-124824C45EAA}">
      <dsp:nvSpPr>
        <dsp:cNvPr id="0" name=""/>
        <dsp:cNvSpPr/>
      </dsp:nvSpPr>
      <dsp:spPr>
        <a:xfrm>
          <a:off x="1029431" y="376721"/>
          <a:ext cx="3761946" cy="130647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1547C-51FD-4156-B156-DE3AB505A242}">
      <dsp:nvSpPr>
        <dsp:cNvPr id="0" name=""/>
        <dsp:cNvSpPr/>
      </dsp:nvSpPr>
      <dsp:spPr>
        <a:xfrm>
          <a:off x="2551707" y="3575834"/>
          <a:ext cx="729059" cy="46659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3F6FD-7096-422D-8ABA-004B0F0BC980}">
      <dsp:nvSpPr>
        <dsp:cNvPr id="0" name=""/>
        <dsp:cNvSpPr/>
      </dsp:nvSpPr>
      <dsp:spPr>
        <a:xfrm>
          <a:off x="-5" y="3744445"/>
          <a:ext cx="5832486" cy="87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-5" y="3744445"/>
        <a:ext cx="5832486" cy="874871"/>
      </dsp:txXfrm>
    </dsp:sp>
    <dsp:sp modelId="{A875BCB5-BB40-4863-99F0-5C23481002CE}">
      <dsp:nvSpPr>
        <dsp:cNvPr id="0" name=""/>
        <dsp:cNvSpPr/>
      </dsp:nvSpPr>
      <dsp:spPr>
        <a:xfrm>
          <a:off x="2285647" y="1919711"/>
          <a:ext cx="1597248" cy="13123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+mj-lt"/>
            </a:rPr>
            <a:t>Verwal</a:t>
          </a:r>
          <a:r>
            <a:rPr lang="de-DE" sz="1600" b="1" kern="1200" dirty="0" smtClean="0">
              <a:latin typeface="+mj-lt"/>
            </a:rPr>
            <a:t>-</a:t>
          </a:r>
          <a:r>
            <a:rPr lang="de-DE" sz="1600" b="1" kern="1200" dirty="0" err="1" smtClean="0">
              <a:latin typeface="+mj-lt"/>
            </a:rPr>
            <a:t>tungs</a:t>
          </a:r>
          <a:r>
            <a:rPr lang="de-DE" sz="1600" b="1" kern="1200" dirty="0" smtClean="0">
              <a:latin typeface="+mj-lt"/>
            </a:rPr>
            <a:t>-beirat</a:t>
          </a:r>
          <a:endParaRPr lang="de-DE" sz="1600" b="1" kern="1200" dirty="0">
            <a:latin typeface="+mj-lt"/>
          </a:endParaRPr>
        </a:p>
      </dsp:txBody>
      <dsp:txXfrm>
        <a:off x="2519559" y="2111894"/>
        <a:ext cx="1129424" cy="927940"/>
      </dsp:txXfrm>
    </dsp:sp>
    <dsp:sp modelId="{3A0C32AB-652F-4A08-B0A6-22D8F9FF795D}">
      <dsp:nvSpPr>
        <dsp:cNvPr id="0" name=""/>
        <dsp:cNvSpPr/>
      </dsp:nvSpPr>
      <dsp:spPr>
        <a:xfrm>
          <a:off x="1458118" y="799576"/>
          <a:ext cx="1312306" cy="1312306"/>
        </a:xfrm>
        <a:prstGeom prst="ellipse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>
              <a:latin typeface="+mj-lt"/>
            </a:rPr>
            <a:t>Verwalter </a:t>
          </a:r>
          <a:endParaRPr lang="de-DE" sz="1500" b="1" kern="1200" dirty="0">
            <a:latin typeface="+mj-lt"/>
          </a:endParaRPr>
        </a:p>
      </dsp:txBody>
      <dsp:txXfrm>
        <a:off x="1650301" y="991759"/>
        <a:ext cx="927940" cy="927940"/>
      </dsp:txXfrm>
    </dsp:sp>
    <dsp:sp modelId="{1287DBF4-9DB6-40A2-927B-E62C15236B02}">
      <dsp:nvSpPr>
        <dsp:cNvPr id="0" name=""/>
        <dsp:cNvSpPr/>
      </dsp:nvSpPr>
      <dsp:spPr>
        <a:xfrm>
          <a:off x="2799588" y="482289"/>
          <a:ext cx="1312306" cy="1312306"/>
        </a:xfrm>
        <a:prstGeom prst="ellips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+mj-lt"/>
            </a:rPr>
            <a:t>Eigen-</a:t>
          </a:r>
          <a:r>
            <a:rPr lang="de-DE" sz="1600" b="1" kern="1200" dirty="0" err="1" smtClean="0">
              <a:latin typeface="+mj-lt"/>
            </a:rPr>
            <a:t>tümer</a:t>
          </a:r>
          <a:endParaRPr lang="de-DE" sz="1600" b="1" kern="1200" dirty="0">
            <a:latin typeface="+mj-lt"/>
          </a:endParaRPr>
        </a:p>
      </dsp:txBody>
      <dsp:txXfrm>
        <a:off x="2991771" y="674472"/>
        <a:ext cx="927940" cy="927940"/>
      </dsp:txXfrm>
    </dsp:sp>
    <dsp:sp modelId="{3DA5A4B6-C411-48CD-80DC-AA28C940996C}">
      <dsp:nvSpPr>
        <dsp:cNvPr id="0" name=""/>
        <dsp:cNvSpPr/>
      </dsp:nvSpPr>
      <dsp:spPr>
        <a:xfrm>
          <a:off x="540393" y="216328"/>
          <a:ext cx="4751688" cy="32661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13DD8C-4B8A-4CB1-84A7-E4D0693A7A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83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35FE3B-F530-41D8-A360-2589365BF8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95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A3E1E5-92FC-4F48-B0EA-6425FDBFC647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2EDAF-7B99-4898-853D-7FD5D487BB8A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BA4A2-94EA-4EB0-9F8C-419CEB3B2CC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64B12-FC0B-48E9-A0E9-7B1B76F3F6D4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9D01A-21F6-47FF-AED2-EC36784BE3F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1DC12-4A2B-48A7-9CA3-784D5B7FDC43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9C837-26A1-4FB7-8F30-6678282503B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62E27-7CB9-4BC1-9A27-08C7ED9EAEA2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5D799-0F76-45B3-84B8-AF27875DE07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35336-FAD3-482E-805F-42F4A3793CA6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6DEBC-56E1-4E8D-973E-83572565902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1D00C-68F6-4D6A-BE88-D8E81A7412EA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EA42-C7BF-478C-887A-6A273FB29C8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8C1E2-F03F-4C8F-9B07-EBDDB7927F68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73B28-B0C1-4A77-B2D8-D9F6F3F1616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9C63C8-64E9-46CB-B029-5473579EFDB0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AD2E5-8A3A-4CF7-AD24-2D88FBE58C4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A2FBC-7910-47B0-B35A-6F64F78694FF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3D350-0538-4A03-9138-7ABFCB84E20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94F3B-438F-4916-9D51-71685DA3BE10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E9C73-F125-43E1-B207-23B097E9F7D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C2023-0E62-4F6B-8C16-4F01539A054E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51C20-73B3-47CB-B396-F23A2128CD5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35336-FAD3-482E-805F-42F4A3793CA6}" type="datetime1">
              <a:rPr lang="en-US" smtClean="0"/>
              <a:pPr>
                <a:defRPr/>
              </a:pPr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Alpina HV, martin metzger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0C6DEBC-56E1-4E8D-973E-83572565902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455613"/>
            <a:ext cx="9144000" cy="812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lotus-recordz.de/eos/wassertropfen2&amp;imgrefurl=http://www.dslr-forum.de/showthread.php?t%3D464272&amp;usg=__E8vw4xlLhTbB1yCU1KINj8z0idE=&amp;h=626&amp;w=800&amp;sz=62&amp;hl=de&amp;start=0&amp;zoom=1&amp;tbnid=lxPzG6Y6wfgCyM:&amp;tbnh=149&amp;tbnw=190&amp;ei=AxLBTszoAsL1sgb1qLSZAw&amp;prev=/search?q%3Dbilder%2Bwassertropfen%2Bkostenlos%26hl%3Dde%26rlz%3D1R2RNWN_deDE336%26biw%3D1680%26bih%3D797%26tbm%3Disch&amp;itbs=1&amp;iact=rc&amp;dur=500&amp;sig=104534042201780700110&amp;page=1&amp;ndsp=35&amp;ved=1t:429,r:15,s:0&amp;tx=85&amp;ty=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4754" y="1637109"/>
            <a:ext cx="7560841" cy="16660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Die FAQ´S </a:t>
            </a:r>
            <a:b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</a:br>
            <a: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(</a:t>
            </a:r>
            <a:r>
              <a:rPr lang="de-DE" sz="40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Frequently</a:t>
            </a:r>
            <a: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 </a:t>
            </a:r>
            <a:r>
              <a:rPr lang="de-DE" sz="40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asked</a:t>
            </a:r>
            <a: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 </a:t>
            </a:r>
            <a:r>
              <a:rPr lang="de-DE" sz="40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Questions</a:t>
            </a:r>
            <a: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) </a:t>
            </a:r>
            <a:b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</a:br>
            <a:r>
              <a:rPr lang="de-DE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Gothic" pitchFamily="49" charset="-128"/>
              </a:rPr>
              <a:t>in der WEG</a:t>
            </a:r>
            <a:r>
              <a:rPr lang="de-DE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itchFamily="49" charset="-128"/>
              </a:rPr>
              <a:t/>
            </a:r>
            <a:br>
              <a:rPr lang="de-DE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itchFamily="49" charset="-128"/>
              </a:rPr>
            </a:br>
            <a:endParaRPr lang="de-DE" sz="4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Gothic" pitchFamily="49" charset="-128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55925" y="1893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55925" y="18938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3046413" y="2790825"/>
            <a:ext cx="4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123825" y="14097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de-DE" altLang="de-DE" sz="1800" dirty="0">
              <a:solidFill>
                <a:srgbClr val="CC0000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0" name="Rectangle 16"/>
          <p:cNvSpPr>
            <a:spLocks noChangeArrowheads="1"/>
          </p:cNvSpPr>
          <p:nvPr/>
        </p:nvSpPr>
        <p:spPr bwMode="auto">
          <a:xfrm>
            <a:off x="214313" y="2306638"/>
            <a:ext cx="4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1" name="Rectangle 17"/>
          <p:cNvSpPr>
            <a:spLocks noChangeArrowheads="1"/>
          </p:cNvSpPr>
          <p:nvPr/>
        </p:nvSpPr>
        <p:spPr bwMode="auto">
          <a:xfrm>
            <a:off x="1517650" y="16954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1517650" y="16954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3" name="Rectangle 22"/>
          <p:cNvSpPr>
            <a:spLocks noChangeArrowheads="1"/>
          </p:cNvSpPr>
          <p:nvPr/>
        </p:nvSpPr>
        <p:spPr bwMode="auto">
          <a:xfrm>
            <a:off x="1608138" y="2592388"/>
            <a:ext cx="4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4" name="Rectangle 23"/>
          <p:cNvSpPr>
            <a:spLocks noChangeArrowheads="1"/>
          </p:cNvSpPr>
          <p:nvPr/>
        </p:nvSpPr>
        <p:spPr bwMode="auto">
          <a:xfrm>
            <a:off x="571500" y="1447800"/>
            <a:ext cx="689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5" name="Rectangle 28"/>
          <p:cNvSpPr>
            <a:spLocks noChangeArrowheads="1"/>
          </p:cNvSpPr>
          <p:nvPr/>
        </p:nvSpPr>
        <p:spPr bwMode="auto">
          <a:xfrm>
            <a:off x="430213" y="2592388"/>
            <a:ext cx="4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6" name="Rectangle 29"/>
          <p:cNvSpPr>
            <a:spLocks noChangeArrowheads="1"/>
          </p:cNvSpPr>
          <p:nvPr/>
        </p:nvSpPr>
        <p:spPr bwMode="auto">
          <a:xfrm>
            <a:off x="4479925" y="2908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7" name="AutoShape 32" descr="data:image/jpeg;base64,/9j/4AAQSkZJRgABAQAAAQABAAD/2wCEAAkGBhQSERUUExQWFRUWGBUVFBcVFxcVFxUXFRQVFBQUFxUXHCYeGBkjGRQUHy8gJCcpLCwsFR4xNTAqNSYrLSkBCQoKDgwOFw8PGiwcHCQsLCwpKSwpLCksLCwsLCksLCwsLCwsKSwsLCwsLCksKSwsLCkpLCwsLCwpLCwsKSwsLP/AABEIAMcA/gMBIgACEQEDEQH/xAAaAAACAwEBAAAAAAAAAAAAAAACAwEEBQAG/8QAOhAAAQMCBAQEBAUDAwUBAAAAAQACEQMhBBIxQQVRYXETIoGRMqGx8AYUwdHhQlJiFSPxM3KSssKC/8QAGgEAAwEBAQEAAAAAAAAAAAAAAAECAwQGBf/EACcRAAICAgIDAAEDBQAAAAAAAAABAhEDEiExE0FRBKHh8BRhcYGR/9oADAMBAAIRAxEAPwD1LZ/pYAObv5sufU/ueT0bp+gWZUxpP8pDsQZmYXrlhb7PiGm/FMboB63/AIVarxc7H2t9FRJQFbRwx98jLLuIOKS+uTuUtwhdK1UUugCkxuhhQShLlaQBQuLkGZcSnQFIYdoxGZzQXOLTTcbxlb5myQcp8oIjWeivNiJaNbu3g6XIt/wlVWBwgiRrfmLg95VaphKjyMr3Z2B1W5AD2tPma7QGA4DSdxN1jpo3L0Xdqi6Xri7qk03yPqORTGreiAw5cXIbKbJATmUg9VCkBABBymUKnMlQBAqSgDlOZTQHEqJXEoZVUI6VBKgOUZk6AklRnXT1UEpiok1yu8RLK5OkINz1AqdShQhOhF4FcSgzqC5Y0aBgoXFCocVVAQXKJXEoZVAFKEFcSoCYBFy4OQkrpQBJCViKha2ROwsC4wSATDb219CjzJGLw4e2MxaRcObAc0wRIkEaEjTdErrgaKuAxWapUuPKWtjvmM3vOq0gq9PgpcAQ6DDTmgwchgF0c5vbfsrAulFjZwKIIbKA5USN9VKX4gUiqFNMBgUFqHxguNZFMCV2ZCXDmgzJ0A0lCXIC9QXhFCGShKA1AozbhOgGLktr1JKdAEVyAuXSihBSuUZlwKAHyoaZSi9S0qaKGEqAUJegdVTSAYSozJJehLlSiA4uQuekl6U7Ejmq1Asiou8VUXYnoUPiu5J6jL3iqPFVLzc1IoTuU9RDv9WykMzRmeGxs5gDs0iJkPykGYsZBkLqWPDmzoZIInQtMH6IXYd2RgLnEMc54Ey0F5MiDpo31ap/LtmQNbnvAusMcabf0ptEnGDmuGLCJtEck1rByW3BIg4rofZSK55H2VxvZPo14UOVdIZntzHRjvZcWv8A7H/+JXo8Jxp7Lgx6BWan4kquEOdbTQLmebInxFf9/YfB5B1Q/wBrvZd+Y6H2W7iMZP8AKpPK3jkb7RJnnFLhihuVZewckh1EclqqYHCs2QS5vlMguggHYkG0d0RqMvD2udqcr2vBvr5dO83STQHJA2hGllLhck7C+CwKiEYjzhhcG5oDJHxuLgAwHQG6TkPNQQeh7q5RtcCRs8TwrKRaG1M5y+cRGR8kOYeZBCp51T8Q8l3jKYwaVN2N8suZlxKqtrJjaieoh2dAKiW+qlCtyRQy0Xpb63VKAJ6dlIpJ0AVWpBjWwNja4B/VLLieiaGKQ1NBYjwJ1ujbRA2TVyAAyLsilERCLEBCmUJXIGQ1pDI0Li53UEm0ewPqVXoucXhwgNyCRvNzGvKNlomjmaCBeBb5SPZUsE4Aim6xMlrp+LzfDfcAhYWlRSLYciaUik76kexITWuWpI4J1MKuFZpNWchlqkxMfTRYdkp76S43LkdGa+mEh4V2rTVOo1bwdiEOSymPSSuhCOlQozLiVQiCpm2nr9/dlygpgQWqMqKFCYia8GLAAAAc7ASTzvJ9UkMTihQkkqGwBh+aa2mpDUYalYrBDUUIsqmFNjAyrsqOF3hlFgLXSjyKTTRYyuQhyqz4SgshK0MrhimCU/wTHTnt7lQADpft5voluh0HTZLARfLOYDYE2nlr9FmMHiMe2qQKtN7iCybWBDwTzdPbKrOIwbXhzRIfbQlhBAkGTaMrjrzWfXwJaWEk5mtcxz3ERBd/t+IbWuLn5LknLnnotFrhbyafmHmDnA98xM/NXwxUeDDKC2o9k3dJgAmYcAdDt7rVDxzB/wD0z91vGfCJa5AYxWqLEDJ1AkdBP0TG1ouRHeW/+0KZSsRp4VitvYN/RZ2FxoB+/qLLSZUDhzXBktMpFHEUlQrU1rYhizMZILQAJcYk7LfFIllJzEsj71VvISLi4JSzSK6lIRU8K6AtVstKA05V7AVYXFWDRUeEr2EKxFFzCA4QXNa8aXa64NkCb4H6x66/RQaaUW65AXC6EeVSGq7EEGowFwRBZtiRwaiDFLQjDlLYwBSRtppmYDudBup/LuPxOyjk399Ss3IYmrDdSB01P/iE2hg3uGaIbzeQ098gvHqkVKraf/TbB/uNz81m4rEOfcn5pVJlI1MSxjda0nkxpPzcSs+vimNFg5x3zPgAbWZF1QIJ/wCUKev1lDhjnE2DW9mgn0Jk/NKqYx7hd5I5Sfpol1IDultEIM7I4Q6HYSrMtsCAHzzzOya+3sr9bC1Xf7ZpkhxiWkZYBGXNqfibyjzahZeCL6jvDboXa6xlIE3ETqY/yB2XuKdGB4QeRUHmYSIa4OmGucLlupjr6rmnkdUgqmeGaAKhzQ2AGOzGckuEO0iASdNhCNzCDE6awRy5ixWlxXhLTSrOa/MQ2D3Gtuhg/oszAedgMSdDF7ha4u6Bslj3bEq5R4jUaPLUd2J/QpJpRpry/dQKcG/qt2kyS63ix3DXd2gH3bCv4bjjR8TXt6tOb5OWG8ckTTbrChwTFZ63/V2Fs+Kx3Q+Rw6EOkH0KtUqjSeREG/XeRIXhw2enqpo1ixwcJBG4WTwKuGFnuHYL5+x9Up+EI1H6rDwv4vrNJgMg/wBOW3tK9jwgNqU2uMZ3DMYiL6WGnZc2RzxK5dDXJjHCShOC6LaaWmq6mAZbvsbAkexCN2DCn+ooep5nFYF8jLYQZOXNeQAIkQL6o/yJjReh8D7KWaapfkMWpgHBlAcJ0W8WDkgNNq0WdiowThUH5ZbT6ISXUQtVmFRhgopQhyCpU035BdhmOFYQo8aLkf8AaN+6S58EbuR+FHmeddlDQ0PwtQjzOtyUVsWqlSsT+ihTrzZSOq1CUkUFYZTVqiwTohlWZb8I7kh/Km1u69NTprUwnCmOEuCxnmUFyM8KOHk8/ZGeFPymWltjffTUdV7/APLUmCwhZnEsc3K4NAJg672O+yxWfZ8Io8DwykaWJljQGtacriS4AubqCbExE7CStfE/ixoLg2QXEX/rbsSCYGkXg2FkmjTF80+a5AgAdCdSEytwyi9wBAMaXyt9XGLW3WnjpcolvkyDjx4nhscHO88EGQbGBOhlXPwgzzhjripAa8G2c3DHT8J+K0bpWP4TSNTxKcN08oAgR0jVW8NhGl1hlJIENEtd3b9wipP+w+D09f8ADZJOoISKf4XfMWVV9ev/AEudI1bmNjzEwrNLidQkB1cDuLjupvKvaCkOqfhB4EgA+qDD/hMvdBkHcxZvruei16XEXiD4zHAWAbHm5S4nVMp8WqmWZqYFwbwATvJkmOywebNXodIz6n4YoU2yXlztm7QNSQNB3ISsN+H6OTPnaZsWk5BBtYkz6wqnH6BpkMzgtiRlOvUrMw1BzzlaC47fytoxlKF7k+xuP4EWmWmWzG0t7kS2Os+y9DwyTTa1ppta2SC2c2aNcxABHPmYCwa9B1NuV2hILhcTEwO0laPCcaHAtqRl1DdGiJgAfNVkjKUPovZtMx0uMsIqDXbMBul1OLAf3DuJXm6fE2OqFrajcwNhnBI7KzVrEyf6hrFgeo2lZrBEezNb/Vx/c36IH8S9vdefdijuAe4/ZB4/IkLVfjxFsbr+Jqu/iErHfiDvdB48q1iSFZqvxp5oBxErMNQrhVWmiCyA+Yne57DQLm1IaXns3oq+a47R9V1S9MDkbrVsijTwlANbndcxPuqlbETcm/3bstBzmupgcwDbtZZGIYAYuoj9Alr0QKTR6eon6JwdaysY2keq0MJXkwAqODw5fYK8ykGd1Eq6CzSGJYz4ijq/iMNENXm8e9wPMbJFISCfsLB4Yt88lWatfjD3yB+g9yVTayDMhxIItJDZ6nUx6XVbCugwSJMujcgQLep+RV/A8MNZ4dOWk0ZS0O/6jpkh3SALdfRN6xQxLKMgOymCJ3vItdLqNyr1NeoYu0EDmAsziGGDogXVQy32iTBFOT9/qruBwmYmcvODII6yFZqYJtPKQQ4uE2ny9LgCe0q5haUyXAZYvI0Gxt3J9FMpqrRoJqSIBDhFiJJbOxncdVYpYZrxJEnQA6TrA5W5esqcThyxtgCPhfJ0MwMp2AJ7e6QTReJD3sqAkkFzfiOrmyACCeRGuixcrXAy9huGtzOdlAkFoiHfEIuJt92V3D8La1pJYHk6guyObtaYHzVLDioCHBxqNdzi02OtteUA/wCO+vRoteP90W/puZ7tH6GPXVc05te/5+gUZX5eDDmvDQIILW1W87ttHcLNc/wj5HmZ2YCI7EWVvjWAdQcHMcQDvoQeSo1caapkiDod5gXtyiF1QVq07TIbLuHdTcSar88C0iB6NG687xrFM8U0qZJMAujRoP8ASesQVfZmDYblzQYaS0NJ6k6d76rIwOBeSDldnkvfF5MjzWmwk9LhXVPgaBq/h4GkalP42+aYE6mPQ2g81tFzpH3b9lXZBqGDa8kWBvb+Vcy+USWk7EH9OyqKSJbKka9ClVCrVFsl3ol1aS2skqQjYJN/kiqWSs3IFADnttqkyuqVEnxEwFZojpp2T6T5Dm8xPdUWu/hNoPE65T/Sdp5HopTHRo8MrHIRykdt0OJcHa2SW14Jc0XHxN2PZPdkqNzNEHcb+ydiMx0tP6KRir3HtsprDYi30SCOSVlUb9PEhrRHLUKtW4mZss/DYktEHT6JcXltxzScvgki86u6eXdW6DpOt4kza25voOpWc3iYpgENLnnd1wOw7fVU8PjSK5dUBcx2pAJOkEQL8rrN5EnRepp1sIxzpscvMx8xtr7q3gsSXFrKYiI6D+AqPjt0BkXubEibTyMJzMUWglhjqNU31wI9nxEtbSa1zw3mTqT0AuUzA8LEZg8+ZpBkAGDsOU+8SN14fD1HF4c4ydfNuRe5WjiOO1XakjYZf0XM8Uq1TKtdno30aVM5qhBMHKBf5LMH4kaZIbDRIN4N9DyWP4suOthvuSJ++6zwHGBBPp+6rxfeQs9PicY5xz0cr4HnbebTDhB8wjbofTM8LxwJgEGBDcp20doROx9F3DsFXY6cpG/3K3KTCQc9Nsk6gx8uaK1FZiYfHflqmSpW8Nv+V2zsSAZj/IL1WHxwcWkEAfE1wIc2TYgOFi2Y69F5zE8PYKtRzmEhwAbmh1oHlHWZKjC8KcxjmNkAkuAmwmOQ6JSx7c9BZ6niPFqMEF2YmQ5oGYmOW3qVit4I5tPxSQGm+WfNew6qsKD2ixBi1oBHqdFTr4Jzz5iABr5jHuZv6JwxaKosV2aDatFt6oc18iCYyn00KqcRxYM5ABNiWjLPf+Ep5zGGD4Rbebak7qu5jjoCeZggHcx7arXWuRFjAcNc48wR7T2+7q/xGk2i0C5O+m6z6NWACBALTIuIvrO+x9VW8QudPKBf5eqObA08M4AEmxOnQbKvWpHYz2VN+aEBc5t9Fd0Ia4eiEFJOIzaqC2EbDoKq+Bqq+dRUqzZA4wjYKEgymNS4suBTAd4nuND+6ltaDI8rvkVWcUp1TZS5BRq/mPE2APJIq4Em4ifb5myosqR9wf5Vynxc6O8w62KNk+x0Vq9R1Mw8EdY259QmYLiGUh7cro252gyFpYfHU3WzwNC14siq4OkY8gIGkeX6JU/TC0VaPFGfDBa0yCCZjcOYTaZ2Meqr1KRkkHMOY19Wm7SmO4acxLRb+0mfmoOA/wAfQ3U0x8CqbtpV2niMo0KUxhG2nKR9V1TE1Np6WEfus5ZlB1Tf+i443L2i9hWGofK2/PYepWs3g8NsQSdTyHRYuG4pWYBIB56esQVr0eKSJJa0HYyT7AKoZd+uP8kzg4isLhHy9pEXmbXAmL/orPBcOWuLiIjnqhwWKIqOOZsbteHCI5claq0xVzFoHlaXOhps1upkx091Tl3fCILeLxDQRmcB1Bn3CRUJZc/DaDsZNrrN/IsBEh8mMvkqQ6QTAIYQNhcjVUvxDhcS0NbSpNINznLHQdoBIAi6hapcOwSPU1cVSY0FxEu03BVHE45oEzJ2A/hY/DvGpUw2plc8mc2X4eTeXyXosHhHAecgnawt6opRVsRmNfXqTkAa3mRB9zKfR4MHXqvJI2kwtCtiGtsQ4jnFlXr184BpkiNo1Rs31wgFVMLluwANHTX1KzBWeXcvmAO/JXK7cx8z78pLj7CwUeG1o8xHY3J9B+srVdCKgo77GY29gdAoNBp3ueitVHA/Fbpv6pPjNCsDPxFAsMc9IS2knVX69VrjoZ6KvicIA2b35/wk1Y7KldoFwVVdiCbKw9oi6qVTyWbKCLgO6X4iXK6ZSAW3GgWKY2uDoVhtxwOoUyNjCjzfDXQ23vslQshznjR0qBjnjVJ5V7Fp8NZxQqjT4jOquUqoKakn0JpoIsBUtruafKSEL11FklMDSo8TdF4PdPp8VmfL7FVAwC3LXkmNot+wtVZHBfp8SbGh+S48VpbmOuVY2IDmmzXP6jKEinRc8wWOb1IEfVcUsv5G+qSOlY8WttnsaPFcIzzAuqkAw00fKSRAkFyJtVrm0yxopvbJJlxLjIc05f6YFrarAwWDykFxDgNhI+crepYkRYR6z96fNdOOE+59mE3HqJbdWdUcXVXuLjMkiZJMmwAhcKBgw8ibEZXAETIBjW4B9FVZiOqMVuvzW2ldGdss4Kk5hJzntMNI6hytPxJIu1pOxzCyzPF6rjV6/fsl41dhZpUnsFyxpPNzs36IxizrmJ5BrYA9SsttbqfdSao3+pU+NAXqmMO+UdXuk+wVerjZ1Jd/2iB7lU6hGwQuxHWOipQSEWDX5ANHS590rO0aAzz5qvUe4/Cb9bT0SjitjIO4NlfQFt9QHYW7D/lK8b/FVMxmZB9j8tVGcukCdNtR6J2BadWO0BD47uZhV6brbnqVGeENAOrUw641jT9ll1j0VkViCprgPEjXcfqpasfRmFyjMuqBCAsWWed8FR4ZCMFEHLgo6bFB5CLxk0LvCCfIWhYeFZw9UBJOHQGgU02g4Zr06zTurVKqBoV57KQibWcFss1EOB6NrkYrhedZjnDdNHEir86J8Z6FtVG2p1WHT4vCbT4q3dWsyJeNm5RMkAaqwXEAXEHS86G/1WCzigBlpg/vYq5iONZ7udJnX0A/+QqWVC0ZqNrJja6xBxAc0Tcf1VeRE6M3fFUmosdnEOqP8+q3QtWarag6qTWCymY6URxlkbINWX3VUp7wsmvxsBBS4wHFLyR+j0ZqOqnN0GndBVrExz07Ks/FW1WdiMe7ZJzSBRbNY1g0xNz+iIV99D0Xm3Yl/P77o6WIduVHlRWh6I1puSfVc5yyvz4A1SncTHNV5ULRmu2qJ1Sq2MDTIWK/iY5qu7iAUPNEpY2bNXFtJslmqDssU8Q5IDjyoedFeIQCiDly5cZqECiBXLlYggUYcuXKhEhym3JcuToLO8MKDhguXJaoLA/KIThiuXJNDsE0CoyOUrlIyMzgpFZy5cgAhi3Ivzzly5GzCghxByn/AFFy5cjZhQp2JlcK8LlyLAk413NAcQVy5FsKBNUrsxXLkrAiCu8MrlyAsnwCiGGXLlSQWEMKpFALlypRRNs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570413" y="3805238"/>
            <a:ext cx="47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8" name="Rectangle 33"/>
          <p:cNvSpPr>
            <a:spLocks noChangeArrowheads="1"/>
          </p:cNvSpPr>
          <p:nvPr/>
        </p:nvSpPr>
        <p:spPr bwMode="auto">
          <a:xfrm>
            <a:off x="4479925" y="2908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39" name="AutoShape 36" descr="data:image/jpeg;base64,/9j/4AAQSkZJRgABAQAAAQABAAD/2wCEAAkGBhQSERUUExQWFRUWGBUVFBcVFxcVFxUXFRQVFBQUFxUXHCYeGBkjGRQUHy8gJCcpLCwsFR4xNTAqNSYrLSkBCQoKDgwOFw8PGiwcHCQsLCwpKSwpLCksLCwsLCksLCwsLCwsKSwsLCwsLCksKSwsLCkpLCwsLCwpLCwsKSwsLP/AABEIAMcA/gMBIgACEQEDEQH/xAAaAAACAwEBAAAAAAAAAAAAAAACAwEEBQAG/8QAOhAAAQMCBAQEBAUDAwUBAAAAAQACEQMhBBIxQQVRYXETIoGRMqGx8AYUwdHhQlJiFSPxM3KSssKC/8QAGgEAAwEBAQEAAAAAAAAAAAAAAAECAwQGBf/EACcRAAICAgIDAAEDBQAAAAAAAAABAhEDEiExE0FRBKHh8BRhcYGR/9oADAMBAAIRAxEAPwD1LZ/pYAObv5sufU/ueT0bp+gWZUxpP8pDsQZmYXrlhb7PiGm/FMboB63/AIVarxc7H2t9FRJQFbRwx98jLLuIOKS+uTuUtwhdK1UUugCkxuhhQShLlaQBQuLkGZcSnQFIYdoxGZzQXOLTTcbxlb5myQcp8oIjWeivNiJaNbu3g6XIt/wlVWBwgiRrfmLg95VaphKjyMr3Z2B1W5AD2tPma7QGA4DSdxN1jpo3L0Xdqi6Xri7qk03yPqORTGreiAw5cXIbKbJATmUg9VCkBABBymUKnMlQBAqSgDlOZTQHEqJXEoZVUI6VBKgOUZk6AklRnXT1UEpiok1yu8RLK5OkINz1AqdShQhOhF4FcSgzqC5Y0aBgoXFCocVVAQXKJXEoZVAFKEFcSoCYBFy4OQkrpQBJCViKha2ROwsC4wSATDb219CjzJGLw4e2MxaRcObAc0wRIkEaEjTdErrgaKuAxWapUuPKWtjvmM3vOq0gq9PgpcAQ6DDTmgwchgF0c5vbfsrAulFjZwKIIbKA5USN9VKX4gUiqFNMBgUFqHxguNZFMCV2ZCXDmgzJ0A0lCXIC9QXhFCGShKA1AozbhOgGLktr1JKdAEVyAuXSihBSuUZlwKAHyoaZSi9S0qaKGEqAUJegdVTSAYSozJJehLlSiA4uQuekl6U7Ejmq1Asiou8VUXYnoUPiu5J6jL3iqPFVLzc1IoTuU9RDv9WykMzRmeGxs5gDs0iJkPykGYsZBkLqWPDmzoZIInQtMH6IXYd2RgLnEMc54Ey0F5MiDpo31ap/LtmQNbnvAusMcabf0ptEnGDmuGLCJtEck1rByW3BIg4rofZSK55H2VxvZPo14UOVdIZntzHRjvZcWv8A7H/+JXo8Jxp7Lgx6BWan4kquEOdbTQLmebInxFf9/YfB5B1Q/wBrvZd+Y6H2W7iMZP8AKpPK3jkb7RJnnFLhihuVZewckh1EclqqYHCs2QS5vlMguggHYkG0d0RqMvD2udqcr2vBvr5dO83STQHJA2hGllLhck7C+CwKiEYjzhhcG5oDJHxuLgAwHQG6TkPNQQeh7q5RtcCRs8TwrKRaG1M5y+cRGR8kOYeZBCp51T8Q8l3jKYwaVN2N8suZlxKqtrJjaieoh2dAKiW+qlCtyRQy0Xpb63VKAJ6dlIpJ0AVWpBjWwNja4B/VLLieiaGKQ1NBYjwJ1ujbRA2TVyAAyLsilERCLEBCmUJXIGQ1pDI0Li53UEm0ewPqVXoucXhwgNyCRvNzGvKNlomjmaCBeBb5SPZUsE4Aim6xMlrp+LzfDfcAhYWlRSLYciaUik76kexITWuWpI4J1MKuFZpNWchlqkxMfTRYdkp76S43LkdGa+mEh4V2rTVOo1bwdiEOSymPSSuhCOlQozLiVQiCpm2nr9/dlygpgQWqMqKFCYia8GLAAAAc7ASTzvJ9UkMTihQkkqGwBh+aa2mpDUYalYrBDUUIsqmFNjAyrsqOF3hlFgLXSjyKTTRYyuQhyqz4SgshK0MrhimCU/wTHTnt7lQADpft5voluh0HTZLARfLOYDYE2nlr9FmMHiMe2qQKtN7iCybWBDwTzdPbKrOIwbXhzRIfbQlhBAkGTaMrjrzWfXwJaWEk5mtcxz3ERBd/t+IbWuLn5LknLnnotFrhbyafmHmDnA98xM/NXwxUeDDKC2o9k3dJgAmYcAdDt7rVDxzB/wD0z91vGfCJa5AYxWqLEDJ1AkdBP0TG1ouRHeW/+0KZSsRp4VitvYN/RZ2FxoB+/qLLSZUDhzXBktMpFHEUlQrU1rYhizMZILQAJcYk7LfFIllJzEsj71VvISLi4JSzSK6lIRU8K6AtVstKA05V7AVYXFWDRUeEr2EKxFFzCA4QXNa8aXa64NkCb4H6x66/RQaaUW65AXC6EeVSGq7EEGowFwRBZtiRwaiDFLQjDlLYwBSRtppmYDudBup/LuPxOyjk399Ss3IYmrDdSB01P/iE2hg3uGaIbzeQ098gvHqkVKraf/TbB/uNz81m4rEOfcn5pVJlI1MSxjda0nkxpPzcSs+vimNFg5x3zPgAbWZF1QIJ/wCUKev1lDhjnE2DW9mgn0Jk/NKqYx7hd5I5Sfpol1IDultEIM7I4Q6HYSrMtsCAHzzzOya+3sr9bC1Xf7ZpkhxiWkZYBGXNqfibyjzahZeCL6jvDboXa6xlIE3ETqY/yB2XuKdGB4QeRUHmYSIa4OmGucLlupjr6rmnkdUgqmeGaAKhzQ2AGOzGckuEO0iASdNhCNzCDE6awRy5ixWlxXhLTSrOa/MQ2D3Gtuhg/oszAedgMSdDF7ha4u6Bslj3bEq5R4jUaPLUd2J/QpJpRpry/dQKcG/qt2kyS63ix3DXd2gH3bCv4bjjR8TXt6tOb5OWG8ckTTbrChwTFZ63/V2Fs+Kx3Q+Rw6EOkH0KtUqjSeREG/XeRIXhw2enqpo1ixwcJBG4WTwKuGFnuHYL5+x9Up+EI1H6rDwv4vrNJgMg/wBOW3tK9jwgNqU2uMZ3DMYiL6WGnZc2RzxK5dDXJjHCShOC6LaaWmq6mAZbvsbAkexCN2DCn+ooep5nFYF8jLYQZOXNeQAIkQL6o/yJjReh8D7KWaapfkMWpgHBlAcJ0W8WDkgNNq0WdiowThUH5ZbT6ISXUQtVmFRhgopQhyCpU035BdhmOFYQo8aLkf8AaN+6S58EbuR+FHmeddlDQ0PwtQjzOtyUVsWqlSsT+ihTrzZSOq1CUkUFYZTVqiwTohlWZb8I7kh/Km1u69NTprUwnCmOEuCxnmUFyM8KOHk8/ZGeFPymWltjffTUdV7/APLUmCwhZnEsc3K4NAJg672O+yxWfZ8Io8DwykaWJljQGtacriS4AubqCbExE7CStfE/ixoLg2QXEX/rbsSCYGkXg2FkmjTF80+a5AgAdCdSEytwyi9wBAMaXyt9XGLW3WnjpcolvkyDjx4nhscHO88EGQbGBOhlXPwgzzhjripAa8G2c3DHT8J+K0bpWP4TSNTxKcN08oAgR0jVW8NhGl1hlJIENEtd3b9wipP+w+D09f8ADZJOoISKf4XfMWVV9ev/AEudI1bmNjzEwrNLidQkB1cDuLjupvKvaCkOqfhB4EgA+qDD/hMvdBkHcxZvruei16XEXiD4zHAWAbHm5S4nVMp8WqmWZqYFwbwATvJkmOywebNXodIz6n4YoU2yXlztm7QNSQNB3ISsN+H6OTPnaZsWk5BBtYkz6wqnH6BpkMzgtiRlOvUrMw1BzzlaC47fytoxlKF7k+xuP4EWmWmWzG0t7kS2Os+y9DwyTTa1ppta2SC2c2aNcxABHPmYCwa9B1NuV2hILhcTEwO0laPCcaHAtqRl1DdGiJgAfNVkjKUPovZtMx0uMsIqDXbMBul1OLAf3DuJXm6fE2OqFrajcwNhnBI7KzVrEyf6hrFgeo2lZrBEezNb/Vx/c36IH8S9vdefdijuAe4/ZB4/IkLVfjxFsbr+Jqu/iErHfiDvdB48q1iSFZqvxp5oBxErMNQrhVWmiCyA+Yne57DQLm1IaXns3oq+a47R9V1S9MDkbrVsijTwlANbndcxPuqlbETcm/3bstBzmupgcwDbtZZGIYAYuoj9Alr0QKTR6eon6JwdaysY2keq0MJXkwAqODw5fYK8ykGd1Eq6CzSGJYz4ijq/iMNENXm8e9wPMbJFISCfsLB4Yt88lWatfjD3yB+g9yVTayDMhxIItJDZ6nUx6XVbCugwSJMujcgQLep+RV/A8MNZ4dOWk0ZS0O/6jpkh3SALdfRN6xQxLKMgOymCJ3vItdLqNyr1NeoYu0EDmAsziGGDogXVQy32iTBFOT9/qruBwmYmcvODII6yFZqYJtPKQQ4uE2ny9LgCe0q5haUyXAZYvI0Gxt3J9FMpqrRoJqSIBDhFiJJbOxncdVYpYZrxJEnQA6TrA5W5esqcThyxtgCPhfJ0MwMp2AJ7e6QTReJD3sqAkkFzfiOrmyACCeRGuixcrXAy9huGtzOdlAkFoiHfEIuJt92V3D8La1pJYHk6guyObtaYHzVLDioCHBxqNdzi02OtteUA/wCO+vRoteP90W/puZ7tH6GPXVc05te/5+gUZX5eDDmvDQIILW1W87ttHcLNc/wj5HmZ2YCI7EWVvjWAdQcHMcQDvoQeSo1caapkiDod5gXtyiF1QVq07TIbLuHdTcSar88C0iB6NG687xrFM8U0qZJMAujRoP8ASesQVfZmDYblzQYaS0NJ6k6d76rIwOBeSDldnkvfF5MjzWmwk9LhXVPgaBq/h4GkalP42+aYE6mPQ2g81tFzpH3b9lXZBqGDa8kWBvb+Vcy+USWk7EH9OyqKSJbKka9ClVCrVFsl3ol1aS2skqQjYJN/kiqWSs3IFADnttqkyuqVEnxEwFZojpp2T6T5Dm8xPdUWu/hNoPE65T/Sdp5HopTHRo8MrHIRykdt0OJcHa2SW14Jc0XHxN2PZPdkqNzNEHcb+ydiMx0tP6KRir3HtsprDYi30SCOSVlUb9PEhrRHLUKtW4mZss/DYktEHT6JcXltxzScvgki86u6eXdW6DpOt4kza25voOpWc3iYpgENLnnd1wOw7fVU8PjSK5dUBcx2pAJOkEQL8rrN5EnRepp1sIxzpscvMx8xtr7q3gsSXFrKYiI6D+AqPjt0BkXubEibTyMJzMUWglhjqNU31wI9nxEtbSa1zw3mTqT0AuUzA8LEZg8+ZpBkAGDsOU+8SN14fD1HF4c4ydfNuRe5WjiOO1XakjYZf0XM8Uq1TKtdno30aVM5qhBMHKBf5LMH4kaZIbDRIN4N9DyWP4suOthvuSJ++6zwHGBBPp+6rxfeQs9PicY5xz0cr4HnbebTDhB8wjbofTM8LxwJgEGBDcp20doROx9F3DsFXY6cpG/3K3KTCQc9Nsk6gx8uaK1FZiYfHflqmSpW8Nv+V2zsSAZj/IL1WHxwcWkEAfE1wIc2TYgOFi2Y69F5zE8PYKtRzmEhwAbmh1oHlHWZKjC8KcxjmNkAkuAmwmOQ6JSx7c9BZ6niPFqMEF2YmQ5oGYmOW3qVit4I5tPxSQGm+WfNew6qsKD2ixBi1oBHqdFTr4Jzz5iABr5jHuZv6JwxaKosV2aDatFt6oc18iCYyn00KqcRxYM5ABNiWjLPf+Ep5zGGD4Rbebak7qu5jjoCeZggHcx7arXWuRFjAcNc48wR7T2+7q/xGk2i0C5O+m6z6NWACBALTIuIvrO+x9VW8QudPKBf5eqObA08M4AEmxOnQbKvWpHYz2VN+aEBc5t9Fd0Ia4eiEFJOIzaqC2EbDoKq+Bqq+dRUqzZA4wjYKEgymNS4suBTAd4nuND+6ltaDI8rvkVWcUp1TZS5BRq/mPE2APJIq4Em4ifb5myosqR9wf5Vynxc6O8w62KNk+x0Vq9R1Mw8EdY259QmYLiGUh7cro252gyFpYfHU3WzwNC14siq4OkY8gIGkeX6JU/TC0VaPFGfDBa0yCCZjcOYTaZ2Meqr1KRkkHMOY19Wm7SmO4acxLRb+0mfmoOA/wAfQ3U0x8CqbtpV2niMo0KUxhG2nKR9V1TE1Np6WEfus5ZlB1Tf+i443L2i9hWGofK2/PYepWs3g8NsQSdTyHRYuG4pWYBIB56esQVr0eKSJJa0HYyT7AKoZd+uP8kzg4isLhHy9pEXmbXAmL/orPBcOWuLiIjnqhwWKIqOOZsbteHCI5claq0xVzFoHlaXOhps1upkx091Tl3fCILeLxDQRmcB1Bn3CRUJZc/DaDsZNrrN/IsBEh8mMvkqQ6QTAIYQNhcjVUvxDhcS0NbSpNINznLHQdoBIAi6hapcOwSPU1cVSY0FxEu03BVHE45oEzJ2A/hY/DvGpUw2plc8mc2X4eTeXyXosHhHAecgnawt6opRVsRmNfXqTkAa3mRB9zKfR4MHXqvJI2kwtCtiGtsQ4jnFlXr184BpkiNo1Rs31wgFVMLluwANHTX1KzBWeXcvmAO/JXK7cx8z78pLj7CwUeG1o8xHY3J9B+srVdCKgo77GY29gdAoNBp3ueitVHA/Fbpv6pPjNCsDPxFAsMc9IS2knVX69VrjoZ6KvicIA2b35/wk1Y7KldoFwVVdiCbKw9oi6qVTyWbKCLgO6X4iXK6ZSAW3GgWKY2uDoVhtxwOoUyNjCjzfDXQ23vslQshznjR0qBjnjVJ5V7Fp8NZxQqjT4jOquUqoKakn0JpoIsBUtruafKSEL11FklMDSo8TdF4PdPp8VmfL7FVAwC3LXkmNot+wtVZHBfp8SbGh+S48VpbmOuVY2IDmmzXP6jKEinRc8wWOb1IEfVcUsv5G+qSOlY8WttnsaPFcIzzAuqkAw00fKSRAkFyJtVrm0yxopvbJJlxLjIc05f6YFrarAwWDykFxDgNhI+crepYkRYR6z96fNdOOE+59mE3HqJbdWdUcXVXuLjMkiZJMmwAhcKBgw8ibEZXAETIBjW4B9FVZiOqMVuvzW2ldGdss4Kk5hJzntMNI6hytPxJIu1pOxzCyzPF6rjV6/fsl41dhZpUnsFyxpPNzs36IxizrmJ5BrYA9SsttbqfdSao3+pU+NAXqmMO+UdXuk+wVerjZ1Jd/2iB7lU6hGwQuxHWOipQSEWDX5ANHS590rO0aAzz5qvUe4/Cb9bT0SjitjIO4NlfQFt9QHYW7D/lK8b/FVMxmZB9j8tVGcukCdNtR6J2BadWO0BD47uZhV6brbnqVGeENAOrUw641jT9ll1j0VkViCprgPEjXcfqpasfRmFyjMuqBCAsWWed8FR4ZCMFEHLgo6bFB5CLxk0LvCCfIWhYeFZw9UBJOHQGgU02g4Zr06zTurVKqBoV57KQibWcFss1EOB6NrkYrhedZjnDdNHEir86J8Z6FtVG2p1WHT4vCbT4q3dWsyJeNm5RMkAaqwXEAXEHS86G/1WCzigBlpg/vYq5iONZ7udJnX0A/+QqWVC0ZqNrJja6xBxAc0Tcf1VeRE6M3fFUmosdnEOqP8+q3QtWarag6qTWCymY6URxlkbINWX3VUp7wsmvxsBBS4wHFLyR+j0ZqOqnN0GndBVrExz07Ks/FW1WdiMe7ZJzSBRbNY1g0xNz+iIV99D0Xm3Yl/P77o6WIduVHlRWh6I1puSfVc5yyvz4A1SncTHNV5ULRmu2qJ1Sq2MDTIWK/iY5qu7iAUPNEpY2bNXFtJslmqDssU8Q5IDjyoedFeIQCiDly5cZqECiBXLlYggUYcuXKhEhym3JcuToLO8MKDhguXJaoLA/KIThiuXJNDsE0CoyOUrlIyMzgpFZy5cgAhi3Ivzzly5GzCghxByn/AFFy5cjZhQp2JlcK8LlyLAk413NAcQVy5FsKBNUrsxXLkrAiCu8MrlyAsnwCiGGXLlSQWEMKpFALlypRRNs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570413" y="3805238"/>
            <a:ext cx="47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40" name="Rectangle 37"/>
          <p:cNvSpPr>
            <a:spLocks noChangeArrowheads="1"/>
          </p:cNvSpPr>
          <p:nvPr/>
        </p:nvSpPr>
        <p:spPr bwMode="auto">
          <a:xfrm>
            <a:off x="2728913" y="2149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41" name="Rectangle 38"/>
          <p:cNvSpPr>
            <a:spLocks noChangeArrowheads="1"/>
          </p:cNvSpPr>
          <p:nvPr/>
        </p:nvSpPr>
        <p:spPr bwMode="auto">
          <a:xfrm>
            <a:off x="2728913" y="21494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2" name="Rectangle 42"/>
          <p:cNvSpPr>
            <a:spLocks noChangeArrowheads="1"/>
          </p:cNvSpPr>
          <p:nvPr/>
        </p:nvSpPr>
        <p:spPr bwMode="auto">
          <a:xfrm>
            <a:off x="2819400" y="3046413"/>
            <a:ext cx="4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endParaRPr lang="de-DE" altLang="de-DE" sz="1800">
              <a:solidFill>
                <a:srgbClr val="CC000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43" name="AutoShape 41" descr="data:image/jpeg;base64,/9j/4AAQSkZJRgABAQAAAQABAAD/2wCEAAkGBhQSERUUExQWFRUWGBUVFBcVFxcVFxUXFRQVFBQUFxUXHCYeGBkjGRQUHy8gJCcpLCwsFR4xNTAqNSYrLSkBCQoKDgwOFw8PGiwcHCQsLCwpKSwpLCksLCwsLCksLCwsLCwsKSwsLCwsLCksKSwsLCkpLCwsLCwpLCwsKSwsLP/AABEIAMcA/gMBIgACEQEDEQH/xAAaAAACAwEBAAAAAAAAAAAAAAACAwEEBQAG/8QAOhAAAQMCBAQEBAUDAwUBAAAAAQACEQMhBBIxQQVRYXETIoGRMqGx8AYUwdHhQlJiFSPxM3KSssKC/8QAGgEAAwEBAQEAAAAAAAAAAAAAAAECAwQGBf/EACcRAAICAgIDAAEDBQAAAAAAAAABAhEDEiExE0FRBKHh8BRhcYGR/9oADAMBAAIRAxEAPwD1LZ/pYAObv5sufU/ueT0bp+gWZUxpP8pDsQZmYXrlhb7PiGm/FMboB63/AIVarxc7H2t9FRJQFbRwx98jLLuIOKS+uTuUtwhdK1UUugCkxuhhQShLlaQBQuLkGZcSnQFIYdoxGZzQXOLTTcbxlb5myQcp8oIjWeivNiJaNbu3g6XIt/wlVWBwgiRrfmLg95VaphKjyMr3Z2B1W5AD2tPma7QGA4DSdxN1jpo3L0Xdqi6Xri7qk03yPqORTGreiAw5cXIbKbJATmUg9VCkBABBymUKnMlQBAqSgDlOZTQHEqJXEoZVUI6VBKgOUZk6AklRnXT1UEpiok1yu8RLK5OkINz1AqdShQhOhF4FcSgzqC5Y0aBgoXFCocVVAQXKJXEoZVAFKEFcSoCYBFy4OQkrpQBJCViKha2ROwsC4wSATDb219CjzJGLw4e2MxaRcObAc0wRIkEaEjTdErrgaKuAxWapUuPKWtjvmM3vOq0gq9PgpcAQ6DDTmgwchgF0c5vbfsrAulFjZwKIIbKA5USN9VKX4gUiqFNMBgUFqHxguNZFMCV2ZCXDmgzJ0A0lCXIC9QXhFCGShKA1AozbhOgGLktr1JKdAEVyAuXSihBSuUZlwKAHyoaZSi9S0qaKGEqAUJegdVTSAYSozJJehLlSiA4uQuekl6U7Ejmq1Asiou8VUXYnoUPiu5J6jL3iqPFVLzc1IoTuU9RDv9WykMzRmeGxs5gDs0iJkPykGYsZBkLqWPDmzoZIInQtMH6IXYd2RgLnEMc54Ey0F5MiDpo31ap/LtmQNbnvAusMcabf0ptEnGDmuGLCJtEck1rByW3BIg4rofZSK55H2VxvZPo14UOVdIZntzHRjvZcWv8A7H/+JXo8Jxp7Lgx6BWan4kquEOdbTQLmebInxFf9/YfB5B1Q/wBrvZd+Y6H2W7iMZP8AKpPK3jkb7RJnnFLhihuVZewckh1EclqqYHCs2QS5vlMguggHYkG0d0RqMvD2udqcr2vBvr5dO83STQHJA2hGllLhck7C+CwKiEYjzhhcG5oDJHxuLgAwHQG6TkPNQQeh7q5RtcCRs8TwrKRaG1M5y+cRGR8kOYeZBCp51T8Q8l3jKYwaVN2N8suZlxKqtrJjaieoh2dAKiW+qlCtyRQy0Xpb63VKAJ6dlIpJ0AVWpBjWwNja4B/VLLieiaGKQ1NBYjwJ1ujbRA2TVyAAyLsilERCLEBCmUJXIGQ1pDI0Li53UEm0ewPqVXoucXhwgNyCRvNzGvKNlomjmaCBeBb5SPZUsE4Aim6xMlrp+LzfDfcAhYWlRSLYciaUik76kexITWuWpI4J1MKuFZpNWchlqkxMfTRYdkp76S43LkdGa+mEh4V2rTVOo1bwdiEOSymPSSuhCOlQozLiVQiCpm2nr9/dlygpgQWqMqKFCYia8GLAAAAc7ASTzvJ9UkMTihQkkqGwBh+aa2mpDUYalYrBDUUIsqmFNjAyrsqOF3hlFgLXSjyKTTRYyuQhyqz4SgshK0MrhimCU/wTHTnt7lQADpft5voluh0HTZLARfLOYDYE2nlr9FmMHiMe2qQKtN7iCybWBDwTzdPbKrOIwbXhzRIfbQlhBAkGTaMrjrzWfXwJaWEk5mtcxz3ERBd/t+IbWuLn5LknLnnotFrhbyafmHmDnA98xM/NXwxUeDDKC2o9k3dJgAmYcAdDt7rVDxzB/wD0z91vGfCJa5AYxWqLEDJ1AkdBP0TG1ouRHeW/+0KZSsRp4VitvYN/RZ2FxoB+/qLLSZUDhzXBktMpFHEUlQrU1rYhizMZILQAJcYk7LfFIllJzEsj71VvISLi4JSzSK6lIRU8K6AtVstKA05V7AVYXFWDRUeEr2EKxFFzCA4QXNa8aXa64NkCb4H6x66/RQaaUW65AXC6EeVSGq7EEGowFwRBZtiRwaiDFLQjDlLYwBSRtppmYDudBup/LuPxOyjk399Ss3IYmrDdSB01P/iE2hg3uGaIbzeQ098gvHqkVKraf/TbB/uNz81m4rEOfcn5pVJlI1MSxjda0nkxpPzcSs+vimNFg5x3zPgAbWZF1QIJ/wCUKev1lDhjnE2DW9mgn0Jk/NKqYx7hd5I5Sfpol1IDultEIM7I4Q6HYSrMtsCAHzzzOya+3sr9bC1Xf7ZpkhxiWkZYBGXNqfibyjzahZeCL6jvDboXa6xlIE3ETqY/yB2XuKdGB4QeRUHmYSIa4OmGucLlupjr6rmnkdUgqmeGaAKhzQ2AGOzGckuEO0iASdNhCNzCDE6awRy5ixWlxXhLTSrOa/MQ2D3Gtuhg/oszAedgMSdDF7ha4u6Bslj3bEq5R4jUaPLUd2J/QpJpRpry/dQKcG/qt2kyS63ix3DXd2gH3bCv4bjjR8TXt6tOb5OWG8ckTTbrChwTFZ63/V2Fs+Kx3Q+Rw6EOkH0KtUqjSeREG/XeRIXhw2enqpo1ixwcJBG4WTwKuGFnuHYL5+x9Up+EI1H6rDwv4vrNJgMg/wBOW3tK9jwgNqU2uMZ3DMYiL6WGnZc2RzxK5dDXJjHCShOC6LaaWmq6mAZbvsbAkexCN2DCn+ooep5nFYF8jLYQZOXNeQAIkQL6o/yJjReh8D7KWaapfkMWpgHBlAcJ0W8WDkgNNq0WdiowThUH5ZbT6ISXUQtVmFRhgopQhyCpU035BdhmOFYQo8aLkf8AaN+6S58EbuR+FHmeddlDQ0PwtQjzOtyUVsWqlSsT+ihTrzZSOq1CUkUFYZTVqiwTohlWZb8I7kh/Km1u69NTprUwnCmOEuCxnmUFyM8KOHk8/ZGeFPymWltjffTUdV7/APLUmCwhZnEsc3K4NAJg672O+yxWfZ8Io8DwykaWJljQGtacriS4AubqCbExE7CStfE/ixoLg2QXEX/rbsSCYGkXg2FkmjTF80+a5AgAdCdSEytwyi9wBAMaXyt9XGLW3WnjpcolvkyDjx4nhscHO88EGQbGBOhlXPwgzzhjripAa8G2c3DHT8J+K0bpWP4TSNTxKcN08oAgR0jVW8NhGl1hlJIENEtd3b9wipP+w+D09f8ADZJOoISKf4XfMWVV9ev/AEudI1bmNjzEwrNLidQkB1cDuLjupvKvaCkOqfhB4EgA+qDD/hMvdBkHcxZvruei16XEXiD4zHAWAbHm5S4nVMp8WqmWZqYFwbwATvJkmOywebNXodIz6n4YoU2yXlztm7QNSQNB3ISsN+H6OTPnaZsWk5BBtYkz6wqnH6BpkMzgtiRlOvUrMw1BzzlaC47fytoxlKF7k+xuP4EWmWmWzG0t7kS2Os+y9DwyTTa1ppta2SC2c2aNcxABHPmYCwa9B1NuV2hILhcTEwO0laPCcaHAtqRl1DdGiJgAfNVkjKUPovZtMx0uMsIqDXbMBul1OLAf3DuJXm6fE2OqFrajcwNhnBI7KzVrEyf6hrFgeo2lZrBEezNb/Vx/c36IH8S9vdefdijuAe4/ZB4/IkLVfjxFsbr+Jqu/iErHfiDvdB48q1iSFZqvxp5oBxErMNQrhVWmiCyA+Yne57DQLm1IaXns3oq+a47R9V1S9MDkbrVsijTwlANbndcxPuqlbETcm/3bstBzmupgcwDbtZZGIYAYuoj9Alr0QKTR6eon6JwdaysY2keq0MJXkwAqODw5fYK8ykGd1Eq6CzSGJYz4ijq/iMNENXm8e9wPMbJFISCfsLB4Yt88lWatfjD3yB+g9yVTayDMhxIItJDZ6nUx6XVbCugwSJMujcgQLep+RV/A8MNZ4dOWk0ZS0O/6jpkh3SALdfRN6xQxLKMgOymCJ3vItdLqNyr1NeoYu0EDmAsziGGDogXVQy32iTBFOT9/qruBwmYmcvODII6yFZqYJtPKQQ4uE2ny9LgCe0q5haUyXAZYvI0Gxt3J9FMpqrRoJqSIBDhFiJJbOxncdVYpYZrxJEnQA6TrA5W5esqcThyxtgCPhfJ0MwMp2AJ7e6QTReJD3sqAkkFzfiOrmyACCeRGuixcrXAy9huGtzOdlAkFoiHfEIuJt92V3D8La1pJYHk6guyObtaYHzVLDioCHBxqNdzi02OtteUA/wCO+vRoteP90W/puZ7tH6GPXVc05te/5+gUZX5eDDmvDQIILW1W87ttHcLNc/wj5HmZ2YCI7EWVvjWAdQcHMcQDvoQeSo1caapkiDod5gXtyiF1QVq07TIbLuHdTcSar88C0iB6NG687xrFM8U0qZJMAujRoP8ASesQVfZmDYblzQYaS0NJ6k6d76rIwOBeSDldnkvfF5MjzWmwk9LhXVPgaBq/h4GkalP42+aYE6mPQ2g81tFzpH3b9lXZBqGDa8kWBvb+Vcy+USWk7EH9OyqKSJbKka9ClVCrVFsl3ol1aS2skqQjYJN/kiqWSs3IFADnttqkyuqVEnxEwFZojpp2T6T5Dm8xPdUWu/hNoPE65T/Sdp5HopTHRo8MrHIRykdt0OJcHa2SW14Jc0XHxN2PZPdkqNzNEHcb+ydiMx0tP6KRir3HtsprDYi30SCOSVlUb9PEhrRHLUKtW4mZss/DYktEHT6JcXltxzScvgki86u6eXdW6DpOt4kza25voOpWc3iYpgENLnnd1wOw7fVU8PjSK5dUBcx2pAJOkEQL8rrN5EnRepp1sIxzpscvMx8xtr7q3gsSXFrKYiI6D+AqPjt0BkXubEibTyMJzMUWglhjqNU31wI9nxEtbSa1zw3mTqT0AuUzA8LEZg8+ZpBkAGDsOU+8SN14fD1HF4c4ydfNuRe5WjiOO1XakjYZf0XM8Uq1TKtdno30aVM5qhBMHKBf5LMH4kaZIbDRIN4N9DyWP4suOthvuSJ++6zwHGBBPp+6rxfeQs9PicY5xz0cr4HnbebTDhB8wjbofTM8LxwJgEGBDcp20doROx9F3DsFXY6cpG/3K3KTCQc9Nsk6gx8uaK1FZiYfHflqmSpW8Nv+V2zsSAZj/IL1WHxwcWkEAfE1wIc2TYgOFi2Y69F5zE8PYKtRzmEhwAbmh1oHlHWZKjC8KcxjmNkAkuAmwmOQ6JSx7c9BZ6niPFqMEF2YmQ5oGYmOW3qVit4I5tPxSQGm+WfNew6qsKD2ixBi1oBHqdFTr4Jzz5iABr5jHuZv6JwxaKosV2aDatFt6oc18iCYyn00KqcRxYM5ABNiWjLPf+Ep5zGGD4Rbebak7qu5jjoCeZggHcx7arXWuRFjAcNc48wR7T2+7q/xGk2i0C5O+m6z6NWACBALTIuIvrO+x9VW8QudPKBf5eqObA08M4AEmxOnQbKvWpHYz2VN+aEBc5t9Fd0Ia4eiEFJOIzaqC2EbDoKq+Bqq+dRUqzZA4wjYKEgymNS4suBTAd4nuND+6ltaDI8rvkVWcUp1TZS5BRq/mPE2APJIq4Em4ifb5myosqR9wf5Vynxc6O8w62KNk+x0Vq9R1Mw8EdY259QmYLiGUh7cro252gyFpYfHU3WzwNC14siq4OkY8gIGkeX6JU/TC0VaPFGfDBa0yCCZjcOYTaZ2Meqr1KRkkHMOY19Wm7SmO4acxLRb+0mfmoOA/wAfQ3U0x8CqbtpV2niMo0KUxhG2nKR9V1TE1Np6WEfus5ZlB1Tf+i443L2i9hWGofK2/PYepWs3g8NsQSdTyHRYuG4pWYBIB56esQVr0eKSJJa0HYyT7AKoZd+uP8kzg4isLhHy9pEXmbXAmL/orPBcOWuLiIjnqhwWKIqOOZsbteHCI5claq0xVzFoHlaXOhps1upkx091Tl3fCILeLxDQRmcB1Bn3CRUJZc/DaDsZNrrN/IsBEh8mMvkqQ6QTAIYQNhcjVUvxDhcS0NbSpNINznLHQdoBIAi6hapcOwSPU1cVSY0FxEu03BVHE45oEzJ2A/hY/DvGpUw2plc8mc2X4eTeXyXosHhHAecgnawt6opRVsRmNfXqTkAa3mRB9zKfR4MHXqvJI2kwtCtiGtsQ4jnFlXr184BpkiNo1Rs31wgFVMLluwANHTX1KzBWeXcvmAO/JXK7cx8z78pLj7CwUeG1o8xHY3J9B+srVdCKgo77GY29gdAoNBp3ueitVHA/Fbpv6pPjNCsDPxFAsMc9IS2knVX69VrjoZ6KvicIA2b35/wk1Y7KldoFwVVdiCbKw9oi6qVTyWbKCLgO6X4iXK6ZSAW3GgWKY2uDoVhtxwOoUyNjCjzfDXQ23vslQshznjR0qBjnjVJ5V7Fp8NZxQqjT4jOquUqoKakn0JpoIsBUtruafKSEL11FklMDSo8TdF4PdPp8VmfL7FVAwC3LXkmNot+wtVZHBfp8SbGh+S48VpbmOuVY2IDmmzXP6jKEinRc8wWOb1IEfVcUsv5G+qSOlY8WttnsaPFcIzzAuqkAw00fKSRAkFyJtVrm0yxopvbJJlxLjIc05f6YFrarAwWDykFxDgNhI+crepYkRYR6z96fNdOOE+59mE3HqJbdWdUcXVXuLjMkiZJMmwAhcKBgw8ibEZXAETIBjW4B9FVZiOqMVuvzW2ldGdss4Kk5hJzntMNI6hytPxJIu1pOxzCyzPF6rjV6/fsl41dhZpUnsFyxpPNzs36IxizrmJ5BrYA9SsttbqfdSao3+pU+NAXqmMO+UdXuk+wVerjZ1Jd/2iB7lU6hGwQuxHWOipQSEWDX5ANHS590rO0aAzz5qvUe4/Cb9bT0SjitjIO4NlfQFt9QHYW7D/lK8b/FVMxmZB9j8tVGcukCdNtR6J2BadWO0BD47uZhV6brbnqVGeENAOrUw641jT9ll1j0VkViCprgPEjXcfqpasfRmFyjMuqBCAsWWed8FR4ZCMFEHLgo6bFB5CLxk0LvCCfIWhYeFZw9UBJOHQGgU02g4Zr06zTurVKqBoV57KQibWcFss1EOB6NrkYrhedZjnDdNHEir86J8Z6FtVG2p1WHT4vCbT4q3dWsyJeNm5RMkAaqwXEAXEHS86G/1WCzigBlpg/vYq5iONZ7udJnX0A/+QqWVC0ZqNrJja6xBxAc0Tcf1VeRE6M3fFUmosdnEOqP8+q3QtWarag6qTWCymY6URxlkbINWX3VUp7wsmvxsBBS4wHFLyR+j0ZqOqnN0GndBVrExz07Ks/FW1WdiMe7ZJzSBRbNY1g0xNz+iIV99D0Xm3Yl/P77o6WIduVHlRWh6I1puSfVc5yyvz4A1SncTHNV5ULRmu2qJ1Sq2MDTIWK/iY5qu7iAUPNEpY2bNXFtJslmqDssU8Q5IDjyoedFeIQCiDly5cZqECiBXLlYggUYcuXKhEhym3JcuToLO8MKDhguXJaoLA/KIThiuXJNDsE0CoyOUrlIyMzgpFZy5cgAhi3Ivzzly5GzCghxByn/AFFy5cjZhQp2JlcK8LlyLAk413NAcQVy5FsKBNUrsxXLkrAiCu8MrlyAsnwCiGGXLlSQWEMKpFALlypRRNs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19400" y="3046413"/>
            <a:ext cx="47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44" name="Rectangle 45"/>
          <p:cNvSpPr>
            <a:spLocks noChangeArrowheads="1"/>
          </p:cNvSpPr>
          <p:nvPr/>
        </p:nvSpPr>
        <p:spPr bwMode="auto">
          <a:xfrm>
            <a:off x="-1588" y="30916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5146" name="Rectangle 53"/>
          <p:cNvSpPr>
            <a:spLocks noChangeArrowheads="1"/>
          </p:cNvSpPr>
          <p:nvPr/>
        </p:nvSpPr>
        <p:spPr bwMode="auto">
          <a:xfrm>
            <a:off x="447675" y="21177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32" name="Fußzeilenplatzhalter 4"/>
          <p:cNvSpPr txBox="1">
            <a:spLocks noGrp="1"/>
          </p:cNvSpPr>
          <p:nvPr/>
        </p:nvSpPr>
        <p:spPr bwMode="auto">
          <a:xfrm>
            <a:off x="1022318" y="6237287"/>
            <a:ext cx="7129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000" dirty="0" smtClean="0">
                <a:latin typeface="Century Gothic" pitchFamily="34" charset="0"/>
              </a:rPr>
              <a:t>		</a:t>
            </a:r>
            <a:r>
              <a:rPr lang="de-DE" sz="1000" dirty="0">
                <a:latin typeface="Century Gothic" pitchFamily="34" charset="0"/>
              </a:rPr>
              <a:t>	</a:t>
            </a:r>
            <a:r>
              <a:rPr lang="de-DE" sz="1000" b="1" dirty="0" smtClean="0">
                <a:solidFill>
                  <a:schemeClr val="bg1"/>
                </a:solidFill>
                <a:latin typeface="Century Gothic" pitchFamily="34" charset="0"/>
              </a:rPr>
              <a:t>     </a:t>
            </a:r>
            <a:r>
              <a:rPr lang="de-DE" sz="1000" b="1" dirty="0">
                <a:latin typeface="Century Gothic" pitchFamily="34" charset="0"/>
              </a:rPr>
              <a:t>© </a:t>
            </a:r>
            <a:r>
              <a:rPr lang="de-DE" sz="1000" b="1" dirty="0" err="1">
                <a:latin typeface="Century Gothic" pitchFamily="34" charset="0"/>
              </a:rPr>
              <a:t>martin</a:t>
            </a:r>
            <a:r>
              <a:rPr lang="de-DE" sz="1000" b="1" dirty="0">
                <a:latin typeface="Century Gothic" pitchFamily="34" charset="0"/>
              </a:rPr>
              <a:t> </a:t>
            </a:r>
            <a:r>
              <a:rPr lang="de-DE" sz="1000" b="1" dirty="0" err="1">
                <a:latin typeface="Century Gothic" pitchFamily="34" charset="0"/>
              </a:rPr>
              <a:t>metzger</a:t>
            </a:r>
            <a:endParaRPr lang="de-DE" sz="1000" b="1" dirty="0">
              <a:latin typeface="Century Gothic" pitchFamily="34" charset="0"/>
            </a:endParaRPr>
          </a:p>
          <a:p>
            <a:pPr algn="ctr" eaLnBrk="1" hangingPunct="1"/>
            <a:endParaRPr lang="de-DE" sz="1000" dirty="0">
              <a:latin typeface="Century Gothic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7975" y="3120105"/>
            <a:ext cx="8558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4000" b="1" dirty="0" smtClean="0">
                <a:latin typeface="+mn-lt"/>
              </a:rPr>
              <a:t>Erfurter Immobilientag </a:t>
            </a:r>
          </a:p>
          <a:p>
            <a:pPr algn="ctr"/>
            <a:r>
              <a:rPr lang="de-DE" altLang="de-DE" sz="4000" b="1" dirty="0" smtClean="0">
                <a:latin typeface="+mn-lt"/>
              </a:rPr>
              <a:t>26. März 2015</a:t>
            </a:r>
            <a:endParaRPr lang="de-DE" altLang="de-DE" sz="4000" b="1" dirty="0">
              <a:latin typeface="+mn-lt"/>
            </a:endParaRPr>
          </a:p>
        </p:txBody>
      </p:sp>
      <p:pic>
        <p:nvPicPr>
          <p:cNvPr id="1026" name="Picture 2" descr="V:\AlpinaoHG\Referate-EMF-MartinMetzger\SeminareAktiv\2015\27.03.2015-Erfurt\Hopf_Logo_BGw_1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13" y="4581128"/>
            <a:ext cx="4027272" cy="14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06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2204864"/>
            <a:ext cx="708044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Die Funkerfassung ist doch teuer?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56855" y="436510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Außerdem verstößt diese gegen den Datenschutz!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100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7978526" cy="3886200"/>
          </a:xfrm>
        </p:spPr>
        <p:txBody>
          <a:bodyPr anchor="t">
            <a:norm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Eingesparte Nachtermine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problemlose nachträgliche Verbrauchssplittung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entbehrliche Wohnungsbegehungen</a:t>
            </a:r>
          </a:p>
          <a:p>
            <a:pPr marL="0" indent="0">
              <a:buNone/>
            </a:pPr>
            <a:endParaRPr lang="de-DE" sz="3200" b="1" dirty="0"/>
          </a:p>
          <a:p>
            <a:pPr marL="0" indent="0">
              <a:buNone/>
            </a:pPr>
            <a:r>
              <a:rPr lang="de-DE" sz="3200" b="1" dirty="0" smtClean="0"/>
              <a:t>		</a:t>
            </a:r>
            <a:r>
              <a:rPr lang="de-DE" sz="4000" b="1" dirty="0" smtClean="0">
                <a:solidFill>
                  <a:schemeClr val="tx1"/>
                </a:solidFill>
              </a:rPr>
              <a:t>Kosten-Nutzen pro Funk</a:t>
            </a:r>
            <a:endParaRPr lang="de-DE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3200" b="1" dirty="0" smtClean="0"/>
          </a:p>
        </p:txBody>
      </p:sp>
      <p:sp>
        <p:nvSpPr>
          <p:cNvPr id="4" name="Pfeil nach rechts 3"/>
          <p:cNvSpPr/>
          <p:nvPr/>
        </p:nvSpPr>
        <p:spPr>
          <a:xfrm>
            <a:off x="1043608" y="5085184"/>
            <a:ext cx="1440160" cy="72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0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Fakten/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Quellen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6898406" cy="3886200"/>
          </a:xfrm>
        </p:spPr>
        <p:txBody>
          <a:bodyPr>
            <a:normAutofit/>
          </a:bodyPr>
          <a:lstStyle/>
          <a:p>
            <a:r>
              <a:rPr lang="de-DE" sz="2800" b="1" smtClean="0">
                <a:solidFill>
                  <a:schemeClr val="tx1"/>
                </a:solidFill>
              </a:rPr>
              <a:t>Aber: Ein </a:t>
            </a:r>
            <a:r>
              <a:rPr lang="de-DE" sz="2800" b="1" dirty="0" smtClean="0">
                <a:solidFill>
                  <a:schemeClr val="tx1"/>
                </a:solidFill>
              </a:rPr>
              <a:t>Beschluss über den Einbau von funkbasierten HK- u. WW-Messgeräten verstößt nicht gegen ordnungsgemäße Verwaltung, wenn die Datenverwendung klargestellt ist (LG Dortmund, 28.10.2014 – 9 S 1/14)</a:t>
            </a:r>
          </a:p>
          <a:p>
            <a:r>
              <a:rPr lang="de-DE" sz="2800" b="1" dirty="0" smtClean="0">
                <a:solidFill>
                  <a:schemeClr val="tx1"/>
                </a:solidFill>
              </a:rPr>
              <a:t>Mieter haben eine Duldungspflicht (BGH 28.09.2011, VIII ZR 326/10)</a:t>
            </a:r>
          </a:p>
        </p:txBody>
      </p:sp>
    </p:spTree>
    <p:extLst>
      <p:ext uri="{BB962C8B-B14F-4D97-AF65-F5344CB8AC3E}">
        <p14:creationId xmlns:p14="http://schemas.microsoft.com/office/powerpoint/2010/main" val="257745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196">
            <a:off x="545942" y="2351168"/>
            <a:ext cx="7515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48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1196752"/>
            <a:ext cx="7025282" cy="260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Sie wissen, dass wir unsere Wohnung verkauft haben?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27584" y="364502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Denken Sie daran, uns nur die Kosten zu berechnen, die angefallen sind, als wir Eigentümer waren.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58298" y="4869160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Die Lastschrifteinzugsermächtigung ist mit sofortiger Wirkung gekündigt!</a:t>
            </a:r>
          </a:p>
        </p:txBody>
      </p:sp>
    </p:spTree>
    <p:extLst>
      <p:ext uri="{BB962C8B-B14F-4D97-AF65-F5344CB8AC3E}">
        <p14:creationId xmlns:p14="http://schemas.microsoft.com/office/powerpoint/2010/main" val="2421242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7886700" cy="38862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tx1"/>
                </a:solidFill>
              </a:rPr>
              <a:t>Abrechnung objektbezogen</a:t>
            </a:r>
          </a:p>
          <a:p>
            <a:r>
              <a:rPr lang="de-DE" sz="3400" b="1" dirty="0" smtClean="0">
                <a:solidFill>
                  <a:schemeClr val="tx1"/>
                </a:solidFill>
              </a:rPr>
              <a:t>Keine Rücksicht auf Übergang Nutzen-Lasten in der Abrechnung</a:t>
            </a:r>
          </a:p>
          <a:p>
            <a:r>
              <a:rPr lang="de-DE" sz="3400" b="1" dirty="0" smtClean="0">
                <a:solidFill>
                  <a:schemeClr val="tx1"/>
                </a:solidFill>
              </a:rPr>
              <a:t>Verkäufer bleibt Hausgeldschuld-</a:t>
            </a:r>
            <a:r>
              <a:rPr lang="de-DE" sz="3400" b="1" dirty="0" err="1" smtClean="0">
                <a:solidFill>
                  <a:schemeClr val="tx1"/>
                </a:solidFill>
              </a:rPr>
              <a:t>ner</a:t>
            </a:r>
            <a:endParaRPr lang="de-DE" sz="3400" b="1" dirty="0" smtClean="0">
              <a:solidFill>
                <a:schemeClr val="tx1"/>
              </a:solidFill>
            </a:endParaRPr>
          </a:p>
          <a:p>
            <a:r>
              <a:rPr lang="de-DE" sz="3400" b="1" dirty="0" smtClean="0">
                <a:solidFill>
                  <a:schemeClr val="tx1"/>
                </a:solidFill>
              </a:rPr>
              <a:t>Keine Recherchepflicht der  HV</a:t>
            </a:r>
          </a:p>
        </p:txBody>
      </p:sp>
    </p:spTree>
    <p:extLst>
      <p:ext uri="{BB962C8B-B14F-4D97-AF65-F5344CB8AC3E}">
        <p14:creationId xmlns:p14="http://schemas.microsoft.com/office/powerpoint/2010/main" val="2961484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Fakten/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Quellen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6754390" cy="3886200"/>
          </a:xfrm>
        </p:spPr>
        <p:txBody>
          <a:bodyPr>
            <a:normAutofit lnSpcReduction="10000"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Einheitenbezogene Abrechnung </a:t>
            </a:r>
            <a:r>
              <a:rPr lang="de-DE" sz="2800" b="1" dirty="0" smtClean="0">
                <a:solidFill>
                  <a:schemeClr val="tx1"/>
                </a:solidFill>
              </a:rPr>
              <a:t>(BGH vom 11.02.2011 – V ZR 113/11)</a:t>
            </a:r>
            <a:endParaRPr lang="de-DE" sz="2800" b="1" dirty="0">
              <a:solidFill>
                <a:schemeClr val="tx1"/>
              </a:solidFill>
            </a:endParaRPr>
          </a:p>
          <a:p>
            <a:r>
              <a:rPr lang="de-DE" sz="3200" b="1" dirty="0" smtClean="0">
                <a:solidFill>
                  <a:schemeClr val="tx1"/>
                </a:solidFill>
              </a:rPr>
              <a:t>Eigentumsumschreibung im Grundbuch maßgebend – keine Recherchepflicht des Verwalters </a:t>
            </a:r>
            <a:r>
              <a:rPr lang="de-DE" sz="2800" b="1" dirty="0" smtClean="0">
                <a:solidFill>
                  <a:schemeClr val="tx1"/>
                </a:solidFill>
              </a:rPr>
              <a:t>(AG Bonn vom 07.06.2013 . 27 C 43/13)</a:t>
            </a:r>
          </a:p>
          <a:p>
            <a:endParaRPr lang="de-DE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31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988840"/>
            <a:ext cx="6679381" cy="3744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Warum erhalten wir eine Abrechnung über 12 Monate? Wir sind erst kürzlich Eigentümer geworden.</a:t>
            </a:r>
          </a:p>
        </p:txBody>
      </p:sp>
    </p:spTree>
    <p:extLst>
      <p:ext uri="{BB962C8B-B14F-4D97-AF65-F5344CB8AC3E}">
        <p14:creationId xmlns:p14="http://schemas.microsoft.com/office/powerpoint/2010/main" val="1469372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7886700" cy="3886200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chemeClr val="tx1"/>
                </a:solidFill>
              </a:rPr>
              <a:t>Abrechnung objektbezogen</a:t>
            </a:r>
          </a:p>
          <a:p>
            <a:r>
              <a:rPr lang="de-DE" sz="3400" b="1" dirty="0" smtClean="0">
                <a:solidFill>
                  <a:schemeClr val="tx1"/>
                </a:solidFill>
              </a:rPr>
              <a:t>Haftung nur für die Abrechnungs-spitze</a:t>
            </a:r>
          </a:p>
          <a:p>
            <a:r>
              <a:rPr lang="de-DE" sz="3400" b="1" dirty="0" smtClean="0">
                <a:solidFill>
                  <a:schemeClr val="tx1"/>
                </a:solidFill>
              </a:rPr>
              <a:t>Notarielle Vereinbarung betrifft nicht die WEG</a:t>
            </a:r>
          </a:p>
        </p:txBody>
      </p:sp>
    </p:spTree>
    <p:extLst>
      <p:ext uri="{BB962C8B-B14F-4D97-AF65-F5344CB8AC3E}">
        <p14:creationId xmlns:p14="http://schemas.microsoft.com/office/powerpoint/2010/main" val="2287395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844824"/>
            <a:ext cx="708044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Warum wird mein Heizkörper nicht heiß?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30183" y="4221088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Schließlich zahle ich dafür, also will ich es warm!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402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1561514" y="1268760"/>
            <a:ext cx="5950634" cy="489654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146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79400"/>
            <a:ext cx="8229600" cy="1066800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Der Inhalt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Argument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671763"/>
            <a:ext cx="7474470" cy="3493542"/>
          </a:xfrm>
        </p:spPr>
        <p:txBody>
          <a:bodyPr>
            <a:noAutofit/>
          </a:bodyPr>
          <a:lstStyle/>
          <a:p>
            <a:endParaRPr lang="de-DE" sz="3400" b="1" dirty="0" smtClean="0"/>
          </a:p>
          <a:p>
            <a:r>
              <a:rPr lang="de-DE" sz="3400" b="1" dirty="0" smtClean="0">
                <a:solidFill>
                  <a:schemeClr val="tx1"/>
                </a:solidFill>
              </a:rPr>
              <a:t>Außentemperatursteuerung - Übergangszeit</a:t>
            </a:r>
          </a:p>
          <a:p>
            <a:r>
              <a:rPr lang="de-DE" sz="3400" b="1" dirty="0" smtClean="0">
                <a:solidFill>
                  <a:schemeClr val="tx1"/>
                </a:solidFill>
              </a:rPr>
              <a:t>Feststehender Ventilstift</a:t>
            </a:r>
          </a:p>
          <a:p>
            <a:r>
              <a:rPr lang="de-DE" sz="3400" b="1" dirty="0" smtClean="0">
                <a:solidFill>
                  <a:schemeClr val="tx1"/>
                </a:solidFill>
              </a:rPr>
              <a:t>Profis erfragen Wohnsituation (Türen ausgebaut; Vorhänge; Eckbänke etc.)</a:t>
            </a:r>
          </a:p>
          <a:p>
            <a:endParaRPr lang="de-DE" sz="3400" b="1" dirty="0" smtClean="0"/>
          </a:p>
          <a:p>
            <a:endParaRPr lang="de-DE" sz="3400" b="1" dirty="0" smtClean="0"/>
          </a:p>
        </p:txBody>
      </p:sp>
    </p:spTree>
    <p:extLst>
      <p:ext uri="{BB962C8B-B14F-4D97-AF65-F5344CB8AC3E}">
        <p14:creationId xmlns:p14="http://schemas.microsoft.com/office/powerpoint/2010/main" val="3670613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7543800" cy="388620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tx1"/>
                </a:solidFill>
              </a:rPr>
              <a:t>Vorgeschriebene Innentemperaturen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Messvorgaben (1-Meter-Regel)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Funktion Thermostat (kalter Heizkörper ist kein Mangel)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Profis: Tipps und Tricks </a:t>
            </a:r>
          </a:p>
          <a:p>
            <a:pPr marL="0" indent="0">
              <a:buNone/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992607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2054" y="2331760"/>
            <a:ext cx="708044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000" b="1" dirty="0" smtClean="0">
                <a:solidFill>
                  <a:schemeClr val="tx1"/>
                </a:solidFill>
              </a:rPr>
              <a:t>Sie sind doch zuständig </a:t>
            </a:r>
          </a:p>
          <a:p>
            <a:pPr marL="0" indent="0">
              <a:buNone/>
            </a:pPr>
            <a:r>
              <a:rPr lang="de-DE" sz="4000" b="1" dirty="0" smtClean="0">
                <a:solidFill>
                  <a:schemeClr val="tx1"/>
                </a:solidFill>
              </a:rPr>
              <a:t>für die Durchsetzung der Hausordnung?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Ich wünsche aber, dass meine Beschwerde anonym bleibt…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782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Argument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53891" y="2492896"/>
            <a:ext cx="8050534" cy="349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pPr marL="0" indent="0">
              <a:buNone/>
            </a:pPr>
            <a:endParaRPr lang="de-DE" sz="3200" b="1" dirty="0"/>
          </a:p>
          <a:p>
            <a:r>
              <a:rPr lang="de-DE" sz="3600" b="1" dirty="0" smtClean="0">
                <a:solidFill>
                  <a:schemeClr val="tx1"/>
                </a:solidFill>
              </a:rPr>
              <a:t>Häufig keine Bindungswirkung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Verwalter darf nur appellieren 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Keine Abmahn- bzw. Klagebefugnis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Hinweis auf § 1004 BGB</a:t>
            </a:r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9285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3789040"/>
            <a:ext cx="7543800" cy="2534036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tx1"/>
                </a:solidFill>
              </a:rPr>
              <a:t>Keine Rücksicht auf Anonymität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Verwalterpflicht (Vorschlag HO)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Beschlussantrag für weitergehende Maßnahmen</a:t>
            </a:r>
          </a:p>
          <a:p>
            <a:endParaRPr lang="de-DE" sz="3600" b="1" dirty="0" smtClean="0"/>
          </a:p>
          <a:p>
            <a:pPr marL="0" indent="0">
              <a:buNone/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05300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24">
            <a:off x="796685" y="2538685"/>
            <a:ext cx="7429500" cy="29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10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2348880"/>
            <a:ext cx="6311974" cy="2376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Sicher haben Sie bei Ihrer Begehung die Parabolantenne des Nachbarn bemerkt?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26132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Sorgen Sie umgehend dafür, dass diese wegkommt.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234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53891" y="2492896"/>
            <a:ext cx="8050534" cy="349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pPr marL="0" indent="0">
              <a:buNone/>
            </a:pPr>
            <a:endParaRPr lang="de-DE" sz="3200" b="1" dirty="0"/>
          </a:p>
          <a:p>
            <a:r>
              <a:rPr lang="de-DE" sz="3600" b="1" dirty="0" smtClean="0">
                <a:solidFill>
                  <a:schemeClr val="tx1"/>
                </a:solidFill>
              </a:rPr>
              <a:t>Verwalter ist unzuständig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Beseitigungsanspruch ist Individualrecht 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Keine Abmahn- bzw. Klagebefugnis des Verwalters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Beschlussfassung möglich</a:t>
            </a:r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161399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7038" y="2539239"/>
            <a:ext cx="8229600" cy="349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pPr marL="0" indent="0">
              <a:buNone/>
            </a:pPr>
            <a:endParaRPr lang="de-DE" sz="3200" b="1" dirty="0"/>
          </a:p>
          <a:p>
            <a:r>
              <a:rPr lang="de-DE" sz="3600" b="1" dirty="0" smtClean="0">
                <a:solidFill>
                  <a:schemeClr val="tx1"/>
                </a:solidFill>
              </a:rPr>
              <a:t>ETG hat sogar weitreichende Ermessensentscheidung auf Ablehnung der Durchsetzung der Beseitigung baulicher Änderungen </a:t>
            </a:r>
            <a:r>
              <a:rPr lang="de-DE" b="1" dirty="0" smtClean="0">
                <a:solidFill>
                  <a:schemeClr val="tx1"/>
                </a:solidFill>
              </a:rPr>
              <a:t>(</a:t>
            </a:r>
            <a:r>
              <a:rPr lang="de-DE" dirty="0" smtClean="0">
                <a:solidFill>
                  <a:schemeClr val="tx1"/>
                </a:solidFill>
              </a:rPr>
              <a:t>LG </a:t>
            </a:r>
            <a:r>
              <a:rPr lang="de-DE" dirty="0">
                <a:solidFill>
                  <a:schemeClr val="tx1"/>
                </a:solidFill>
              </a:rPr>
              <a:t>Köln, Urteil vom 28.08.2014 – 29 S </a:t>
            </a:r>
            <a:r>
              <a:rPr lang="de-DE" dirty="0" smtClean="0">
                <a:solidFill>
                  <a:schemeClr val="tx1"/>
                </a:solidFill>
              </a:rPr>
              <a:t>233/13)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endParaRPr lang="de-DE" sz="3600" b="1" dirty="0" smtClean="0">
              <a:solidFill>
                <a:schemeClr val="tx1"/>
              </a:solidFill>
            </a:endParaRPr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97705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028">
            <a:off x="711688" y="2379803"/>
            <a:ext cx="7467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092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Konzept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060848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 smtClean="0"/>
              <a:t> </a:t>
            </a:r>
            <a:endParaRPr lang="de-DE" sz="3600" b="1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882851810"/>
              </p:ext>
            </p:extLst>
          </p:nvPr>
        </p:nvGraphicFramePr>
        <p:xfrm>
          <a:off x="755576" y="139700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74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844824"/>
            <a:ext cx="715245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Nässeschäden in meiner Wohnung - wer zahlt die Reparatur?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11107" y="4365104"/>
            <a:ext cx="7080448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Kümmern Sie sich um die Schadenbehebung an meinem Parkett, am Anstrich sowie am beschädigten Mobiliar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253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2060848"/>
            <a:ext cx="6895405" cy="349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pPr marL="0" indent="0">
              <a:buNone/>
            </a:pPr>
            <a:endParaRPr lang="de-DE" sz="3200" b="1" dirty="0"/>
          </a:p>
          <a:p>
            <a:r>
              <a:rPr lang="de-DE" sz="3200" b="1" dirty="0" smtClean="0">
                <a:solidFill>
                  <a:schemeClr val="tx1"/>
                </a:solidFill>
              </a:rPr>
              <a:t>Keine Regulierung bei Schäden im Sondereigentum (</a:t>
            </a:r>
            <a:r>
              <a:rPr lang="de-DE" sz="3200" b="1" dirty="0" err="1" smtClean="0">
                <a:solidFill>
                  <a:schemeClr val="tx1"/>
                </a:solidFill>
              </a:rPr>
              <a:t>ausg</a:t>
            </a:r>
            <a:r>
              <a:rPr lang="de-DE" sz="3200" b="1" dirty="0" smtClean="0">
                <a:solidFill>
                  <a:schemeClr val="tx1"/>
                </a:solidFill>
              </a:rPr>
              <a:t>. </a:t>
            </a:r>
            <a:r>
              <a:rPr lang="de-DE" sz="3200" b="1" dirty="0" err="1" smtClean="0">
                <a:solidFill>
                  <a:schemeClr val="tx1"/>
                </a:solidFill>
              </a:rPr>
              <a:t>Zusa-ge</a:t>
            </a:r>
            <a:r>
              <a:rPr lang="de-DE" sz="3200" b="1" dirty="0" smtClean="0">
                <a:solidFill>
                  <a:schemeClr val="tx1"/>
                </a:solidFill>
              </a:rPr>
              <a:t> Versicherung liegt vor)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WEG haftet nur bei Verschulden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Beschlussantrag Erstattung möglich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Kein Schadenersatz für Mobiliar – Hausratversicherung</a:t>
            </a:r>
          </a:p>
          <a:p>
            <a:r>
              <a:rPr lang="de-DE" sz="3200" b="1" dirty="0" smtClean="0"/>
              <a:t>      </a:t>
            </a:r>
            <a:r>
              <a:rPr lang="de-DE" sz="3200" b="1" dirty="0" smtClean="0">
                <a:solidFill>
                  <a:schemeClr val="tx1"/>
                </a:solidFill>
              </a:rPr>
              <a:t>Verwalter ist unzuständig</a:t>
            </a:r>
          </a:p>
          <a:p>
            <a:endParaRPr lang="de-DE" sz="3200" b="1" dirty="0" smtClean="0">
              <a:solidFill>
                <a:schemeClr val="tx1"/>
              </a:solidFill>
            </a:endParaRPr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080169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8226" y="2996952"/>
            <a:ext cx="7152456" cy="2376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Meine Kinder werden die Wohnung erben – daher sollen Sie mich in der Versammlung vertreten.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11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Argument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2592388"/>
            <a:ext cx="6895405" cy="349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pPr marL="0" indent="0">
              <a:buNone/>
            </a:pPr>
            <a:endParaRPr lang="de-DE" sz="3200" b="1" dirty="0"/>
          </a:p>
          <a:p>
            <a:r>
              <a:rPr lang="de-DE" sz="3600" b="1" dirty="0" smtClean="0">
                <a:solidFill>
                  <a:schemeClr val="tx1"/>
                </a:solidFill>
              </a:rPr>
              <a:t>Versammlung ist intim – keine Anwesenheit Dritter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Vertretungsbeschränkungen prüfen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Anfechtungsrisiko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Risiko GO-Beschluss</a:t>
            </a:r>
          </a:p>
          <a:p>
            <a:pPr marL="0" indent="0">
              <a:buNone/>
            </a:pPr>
            <a:endParaRPr lang="de-DE" sz="3600" b="1" dirty="0" smtClean="0"/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092679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399">
            <a:off x="362618" y="2477889"/>
            <a:ext cx="7419975" cy="297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17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2592388"/>
            <a:ext cx="715245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Kann die Haustüre Abends versperrt werden?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01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2671763"/>
            <a:ext cx="6895405" cy="349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pPr marL="0" indent="0">
              <a:buNone/>
            </a:pPr>
            <a:endParaRPr lang="de-DE" sz="3200" b="1" dirty="0" smtClean="0"/>
          </a:p>
          <a:p>
            <a:r>
              <a:rPr lang="de-DE" sz="3200" b="1" dirty="0" smtClean="0">
                <a:solidFill>
                  <a:schemeClr val="tx1"/>
                </a:solidFill>
              </a:rPr>
              <a:t>Tipp: Nur in Abstimmung mit dem Bauverwaltungsamt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Brandschutzvorschriften beachten (Fluchtweg)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Ggf. aufwändige Recherche notwendig (Genehmigungs-unterlagen)</a:t>
            </a:r>
          </a:p>
          <a:p>
            <a:pPr marL="0" indent="0">
              <a:buNone/>
            </a:pPr>
            <a:endParaRPr lang="de-DE" sz="3200" b="1" dirty="0" smtClean="0"/>
          </a:p>
          <a:p>
            <a:endParaRPr lang="de-DE" sz="3200" b="1" dirty="0" smtClean="0"/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176537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755576" y="4077072"/>
            <a:ext cx="6640512" cy="2296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r>
              <a:rPr lang="de-DE" sz="3200" b="1" dirty="0" smtClean="0">
                <a:solidFill>
                  <a:schemeClr val="tx1"/>
                </a:solidFill>
              </a:rPr>
              <a:t>Tipp: Beschlussfassung vermeiden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Schließregelungen möglich – Voraussetzung Panikschloss</a:t>
            </a:r>
          </a:p>
          <a:p>
            <a:pPr marL="0" indent="0">
              <a:buNone/>
            </a:pPr>
            <a:endParaRPr lang="de-DE" sz="3200" b="1" dirty="0" smtClean="0"/>
          </a:p>
          <a:p>
            <a:endParaRPr lang="de-DE" sz="3200" b="1" dirty="0" smtClean="0"/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191115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2348880"/>
            <a:ext cx="715245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Wann waren Sie zuletzt in der Anlage?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27584" y="4149080"/>
            <a:ext cx="7080448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4000" b="1" dirty="0" smtClean="0">
                <a:solidFill>
                  <a:schemeClr val="tx1"/>
                </a:solidFill>
              </a:rPr>
              <a:t>Ich sehe Sie nie!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435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7038" y="2671763"/>
            <a:ext cx="6895405" cy="349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200" b="1" dirty="0" smtClean="0"/>
          </a:p>
          <a:p>
            <a:r>
              <a:rPr lang="de-DE" sz="3200" b="1" dirty="0" smtClean="0">
                <a:solidFill>
                  <a:schemeClr val="tx1"/>
                </a:solidFill>
              </a:rPr>
              <a:t>Verwalterpflicht spricht nur von „regelmäßig“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In der Regel viel höhere Präsenz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Begehungen sind regelmäßig dokumentiert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Keine Anwesenheit außerhalb Geschäftszeiten gefordert</a:t>
            </a:r>
          </a:p>
          <a:p>
            <a:endParaRPr lang="de-DE" sz="3200" b="1" dirty="0" smtClean="0"/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882815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7038" y="2348880"/>
            <a:ext cx="708044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Wann kommt endlich die Abrechnung?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27584" y="4437112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Ich brauche diese für die Steuererklärung!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690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Fakten/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Quellen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6754390" cy="38862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Regelmäßige Begehung ist gesetzliche Verwalterpflicht </a:t>
            </a:r>
            <a:r>
              <a:rPr lang="de-DE" sz="2000" b="1" dirty="0" smtClean="0">
                <a:solidFill>
                  <a:schemeClr val="tx1"/>
                </a:solidFill>
              </a:rPr>
              <a:t> (OLG Zweibrücken, 14.06.1991 – 3 W 203/90)</a:t>
            </a:r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800" b="1" dirty="0" smtClean="0">
                <a:solidFill>
                  <a:schemeClr val="tx1"/>
                </a:solidFill>
              </a:rPr>
              <a:t>Auch Eigentümerhinweis löst i.d.R. Begehung aus</a:t>
            </a:r>
          </a:p>
          <a:p>
            <a:r>
              <a:rPr lang="de-DE" sz="2800" b="1" dirty="0" smtClean="0">
                <a:solidFill>
                  <a:schemeClr val="tx1"/>
                </a:solidFill>
              </a:rPr>
              <a:t>Keine Untersuchungspflichten (Dach; Fallrohre; etc.)</a:t>
            </a:r>
            <a:endParaRPr lang="de-DE" sz="2000" b="1" dirty="0" smtClean="0">
              <a:solidFill>
                <a:schemeClr val="tx1"/>
              </a:solidFill>
            </a:endParaRPr>
          </a:p>
          <a:p>
            <a:endParaRPr lang="de-D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7012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hteck 3"/>
          <p:cNvSpPr/>
          <p:nvPr/>
        </p:nvSpPr>
        <p:spPr>
          <a:xfrm>
            <a:off x="755576" y="353632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</a:pPr>
            <a:r>
              <a:rPr lang="de-DE" sz="4800" b="1" dirty="0" smtClean="0">
                <a:latin typeface="Century Gothic"/>
              </a:rPr>
              <a:t>Ich sehe Sie auch nie. </a:t>
            </a:r>
            <a:endParaRPr lang="de-DE" sz="4800" b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8304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04928" y="1988840"/>
            <a:ext cx="715245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Betrifft mich das neue Mindestlohngesetz?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11107" y="4221088"/>
            <a:ext cx="7080448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Können hier Zusatzkosten auf mich zukommen?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88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WEG als Arbeitgeber</a:t>
            </a: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2679457"/>
            <a:ext cx="6895405" cy="3493542"/>
          </a:xfrm>
        </p:spPr>
        <p:txBody>
          <a:bodyPr anchor="t">
            <a:no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Dokumentationspflicht </a:t>
            </a:r>
            <a:r>
              <a:rPr lang="de-DE" sz="1800" b="1" dirty="0" smtClean="0">
                <a:solidFill>
                  <a:schemeClr val="tx1"/>
                </a:solidFill>
              </a:rPr>
              <a:t>(innerhalb 7 Tagen nach Leistungserfüllung)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Archivierungspflicht </a:t>
            </a:r>
            <a:r>
              <a:rPr lang="de-DE" sz="1800" b="1" dirty="0" smtClean="0">
                <a:solidFill>
                  <a:schemeClr val="tx1"/>
                </a:solidFill>
              </a:rPr>
              <a:t>(Aufzeichnungen müssen 24 Monate zur Einsicht aufbewahrt werden)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Serviceunternehmen: </a:t>
            </a:r>
            <a:r>
              <a:rPr lang="de-DE" b="1" dirty="0" smtClean="0">
                <a:solidFill>
                  <a:schemeClr val="tx1"/>
                </a:solidFill>
              </a:rPr>
              <a:t>Anforderung Freistellungsvereinbarung empfohlen </a:t>
            </a:r>
          </a:p>
          <a:p>
            <a:endParaRPr lang="de-DE" sz="3200" b="1" dirty="0" smtClean="0"/>
          </a:p>
          <a:p>
            <a:pPr marL="0" indent="0">
              <a:buNone/>
            </a:pPr>
            <a:endParaRPr lang="de-DE" sz="3200" b="1" dirty="0" smtClean="0"/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60965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WEG als Auftraggeber</a:t>
            </a: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2592388"/>
            <a:ext cx="6895405" cy="3493542"/>
          </a:xfrm>
        </p:spPr>
        <p:txBody>
          <a:bodyPr anchor="t">
            <a:no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Nur Empfehlung: </a:t>
            </a:r>
            <a:r>
              <a:rPr lang="de-DE" b="1" dirty="0" smtClean="0">
                <a:solidFill>
                  <a:schemeClr val="tx1"/>
                </a:solidFill>
              </a:rPr>
              <a:t>Anforderung Freistellungsvereinbarung 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Ausnahme: Gemeinschaft besteht nur aus Unternehmern </a:t>
            </a:r>
            <a:r>
              <a:rPr lang="de-DE" b="1" dirty="0" smtClean="0">
                <a:solidFill>
                  <a:schemeClr val="tx1"/>
                </a:solidFill>
              </a:rPr>
              <a:t>(Teileigentümergemeinschaften), dann ist Freistellungsvereinbarung notwendig </a:t>
            </a:r>
          </a:p>
          <a:p>
            <a:endParaRPr lang="de-DE" sz="3200" b="1" dirty="0" smtClean="0"/>
          </a:p>
          <a:p>
            <a:pPr marL="0" indent="0">
              <a:buNone/>
            </a:pPr>
            <a:endParaRPr lang="de-DE" sz="3200" b="1" dirty="0" smtClean="0"/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212571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755576" y="2636912"/>
            <a:ext cx="6895405" cy="3493542"/>
          </a:xfrm>
        </p:spPr>
        <p:txBody>
          <a:bodyPr anchor="t">
            <a:no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Verwaltung organisiert Umsetzung § 17 </a:t>
            </a:r>
            <a:r>
              <a:rPr lang="de-DE" sz="3200" b="1" dirty="0" err="1" smtClean="0">
                <a:solidFill>
                  <a:schemeClr val="tx1"/>
                </a:solidFill>
              </a:rPr>
              <a:t>MiLoG</a:t>
            </a:r>
            <a:endParaRPr lang="de-DE" sz="3200" b="1" dirty="0" smtClean="0">
              <a:solidFill>
                <a:schemeClr val="tx1"/>
              </a:solidFill>
            </a:endParaRPr>
          </a:p>
          <a:p>
            <a:r>
              <a:rPr lang="de-DE" sz="3200" b="1" dirty="0" smtClean="0">
                <a:solidFill>
                  <a:schemeClr val="tx1"/>
                </a:solidFill>
              </a:rPr>
              <a:t>Soweit gesetzl. möglich – Delegation auf AN </a:t>
            </a:r>
            <a:r>
              <a:rPr lang="de-DE" sz="2000" b="1" dirty="0" smtClean="0">
                <a:solidFill>
                  <a:schemeClr val="tx1"/>
                </a:solidFill>
              </a:rPr>
              <a:t>(Haftung bleibt bei WEG) </a:t>
            </a:r>
          </a:p>
          <a:p>
            <a:endParaRPr lang="de-DE" sz="3200" b="1" dirty="0" smtClean="0"/>
          </a:p>
          <a:p>
            <a:endParaRPr lang="de-DE" sz="2000" b="1" dirty="0" smtClean="0"/>
          </a:p>
          <a:p>
            <a:endParaRPr lang="de-DE" sz="3200" b="1" dirty="0" smtClean="0"/>
          </a:p>
          <a:p>
            <a:pPr marL="0" indent="0">
              <a:buNone/>
            </a:pPr>
            <a:endParaRPr lang="de-DE" sz="3200" b="1" dirty="0" smtClean="0"/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586606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34002"/>
              </p:ext>
            </p:extLst>
          </p:nvPr>
        </p:nvGraphicFramePr>
        <p:xfrm>
          <a:off x="539551" y="2492896"/>
          <a:ext cx="8117089" cy="362009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544261"/>
                <a:gridCol w="840687"/>
                <a:gridCol w="840687"/>
                <a:gridCol w="840687"/>
                <a:gridCol w="1134479"/>
                <a:gridCol w="916288"/>
              </a:tblGrid>
              <a:tr h="18883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88" marR="6288" marT="6288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in Minuten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88" marR="6288" marT="6288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347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u="none" strike="noStrike" dirty="0">
                          <a:effectLst/>
                        </a:rPr>
                        <a:t>Ausgeführte Tätigkeiten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u="none" strike="noStrike" dirty="0">
                          <a:effectLst/>
                        </a:rPr>
                        <a:t>täglich</a:t>
                      </a:r>
                      <a:endParaRPr lang="de-DE" sz="15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u="none" strike="noStrike" dirty="0" err="1">
                          <a:effectLst/>
                        </a:rPr>
                        <a:t>wöchentl</a:t>
                      </a:r>
                      <a:r>
                        <a:rPr lang="de-DE" sz="1500" u="none" strike="noStrike" dirty="0">
                          <a:effectLst/>
                        </a:rPr>
                        <a:t>.</a:t>
                      </a:r>
                      <a:endParaRPr lang="de-DE" sz="15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u="none" strike="noStrike" dirty="0" err="1">
                          <a:effectLst/>
                        </a:rPr>
                        <a:t>monatl</a:t>
                      </a:r>
                      <a:r>
                        <a:rPr lang="de-DE" sz="1500" u="none" strike="noStrike" dirty="0">
                          <a:effectLst/>
                        </a:rPr>
                        <a:t>.</a:t>
                      </a:r>
                      <a:endParaRPr lang="de-DE" sz="15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u="none" strike="noStrike" dirty="0">
                          <a:effectLst/>
                        </a:rPr>
                        <a:t>einmalig</a:t>
                      </a:r>
                      <a:endParaRPr lang="de-DE" sz="15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u="none" strike="noStrike" dirty="0">
                          <a:effectLst/>
                        </a:rPr>
                        <a:t>gesamt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vert="vert270" anchor="ctr"/>
                </a:tc>
              </a:tr>
              <a:tr h="1982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Kontrolle Eingang Meldung 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0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3554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Ablage und Kontrolle Meldungen in Printform - Alternativ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1982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Mahnung-Erinnerung an Umsetzung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30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1982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Archivierung 24 Monate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0,5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1982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Lösung Archiv regelmäßig nach 24 Monaten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0,5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18883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Laufende Tätigkeit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11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30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162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18883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</a:rPr>
                        <a:t>Summe Leistungsbausteine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201015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chemeClr val="bg1"/>
                        </a:solidFill>
                        <a:effectLst/>
                        <a:latin typeface="Constantia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chemeClr val="bg1"/>
                        </a:solidFill>
                        <a:effectLst/>
                        <a:latin typeface="Constantia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3940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Jährlich anfallende laufende Tätigkeit </a:t>
                      </a:r>
                      <a:r>
                        <a:rPr lang="de-DE" sz="1400" u="heavy" strike="noStrike" baseline="0" dirty="0">
                          <a:effectLst/>
                        </a:rPr>
                        <a:t>je </a:t>
                      </a:r>
                      <a:r>
                        <a:rPr lang="de-DE" sz="1400" u="none" strike="noStrike" dirty="0" smtClean="0">
                          <a:effectLst/>
                        </a:rPr>
                        <a:t>Angestelltenverhältnis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auf geringfügiger Basis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in Minuten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162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  <a:tr h="201015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chemeClr val="bg1"/>
                        </a:solidFill>
                        <a:effectLst/>
                        <a:latin typeface="Constantia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chemeClr val="bg1"/>
                        </a:solidFill>
                        <a:effectLst/>
                        <a:latin typeface="Constantia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in Stunden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2,7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6288" marR="6288" marT="6288" marB="0" anchor="b"/>
                </a:tc>
              </a:tr>
            </a:tbl>
          </a:graphicData>
        </a:graphic>
      </p:graphicFrame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47399" y="1412776"/>
            <a:ext cx="6552728" cy="10081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de-DE" sz="2200" b="1" dirty="0" smtClean="0">
                <a:solidFill>
                  <a:schemeClr val="tx1"/>
                </a:solidFill>
              </a:rPr>
              <a:t>Aufwandsbetrachtung HV für Meldung in Printform durch Arbeitnehmer – nur lfd. Kosten</a:t>
            </a:r>
          </a:p>
          <a:p>
            <a:endParaRPr lang="de-DE" sz="2000" b="1" dirty="0" smtClean="0"/>
          </a:p>
          <a:p>
            <a:pPr marL="0" indent="0">
              <a:buNone/>
            </a:pPr>
            <a:endParaRPr lang="de-DE" sz="32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Mindestlohngesetz</a:t>
            </a: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" name="Gruppieren 9"/>
          <p:cNvGrpSpPr>
            <a:grpSpLocks/>
          </p:cNvGrpSpPr>
          <p:nvPr/>
        </p:nvGrpSpPr>
        <p:grpSpPr bwMode="auto">
          <a:xfrm>
            <a:off x="7164073" y="815977"/>
            <a:ext cx="1895475" cy="1460896"/>
            <a:chOff x="3039" y="1221052"/>
            <a:chExt cx="1974755" cy="1628070"/>
          </a:xfrm>
        </p:grpSpPr>
        <p:sp>
          <p:nvSpPr>
            <p:cNvPr id="9" name="Abgerundetes Rechteck 8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Lösung für die Praxis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866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548680"/>
            <a:ext cx="7200900" cy="647700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>
                <a:solidFill>
                  <a:schemeClr val="bg2">
                    <a:lumMod val="50000"/>
                  </a:schemeClr>
                </a:solidFill>
              </a:rPr>
              <a:t>Herausforderung WEG</a:t>
            </a:r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2653571"/>
              </p:ext>
            </p:extLst>
          </p:nvPr>
        </p:nvGraphicFramePr>
        <p:xfrm>
          <a:off x="0" y="1628775"/>
          <a:ext cx="583247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Legende mit Linie 2 (Markierungsleiste) 13"/>
          <p:cNvSpPr/>
          <p:nvPr/>
        </p:nvSpPr>
        <p:spPr>
          <a:xfrm>
            <a:off x="5830888" y="1628775"/>
            <a:ext cx="3062287" cy="79216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57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70000"/>
              </a:spcBef>
              <a:defRPr/>
            </a:pPr>
            <a:r>
              <a:rPr lang="de-DE" b="1" dirty="0" smtClean="0">
                <a:latin typeface="+mj-lt"/>
              </a:rPr>
              <a:t>Gemeinsam Seminare nutzen (z.B. Beiratsforen)</a:t>
            </a:r>
            <a:endParaRPr lang="de-DE" b="1" dirty="0">
              <a:latin typeface="+mj-lt"/>
            </a:endParaRPr>
          </a:p>
        </p:txBody>
      </p:sp>
      <p:sp>
        <p:nvSpPr>
          <p:cNvPr id="20" name="Legende mit Linie 2 (Markierungsleiste) 19"/>
          <p:cNvSpPr/>
          <p:nvPr/>
        </p:nvSpPr>
        <p:spPr>
          <a:xfrm>
            <a:off x="5830888" y="2781300"/>
            <a:ext cx="3062287" cy="79216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931"/>
              <a:gd name="adj6" fmla="val -53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70000"/>
              </a:spcBef>
              <a:defRPr/>
            </a:pPr>
            <a:r>
              <a:rPr lang="de-DE" b="1" dirty="0" smtClean="0">
                <a:latin typeface="+mj-lt"/>
              </a:rPr>
              <a:t>Fachzeitschriften; Verwalterbriefe</a:t>
            </a:r>
            <a:endParaRPr lang="de-DE" b="1" dirty="0">
              <a:latin typeface="+mj-lt"/>
            </a:endParaRPr>
          </a:p>
        </p:txBody>
      </p:sp>
      <p:sp>
        <p:nvSpPr>
          <p:cNvPr id="21" name="Legende mit Linie 2 (Markierungsleiste) 20"/>
          <p:cNvSpPr/>
          <p:nvPr/>
        </p:nvSpPr>
        <p:spPr>
          <a:xfrm>
            <a:off x="5830888" y="3933825"/>
            <a:ext cx="3062287" cy="79057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7586"/>
              <a:gd name="adj6" fmla="val -58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70000"/>
              </a:spcBef>
              <a:defRPr/>
            </a:pPr>
            <a:r>
              <a:rPr lang="de-DE" sz="3200" b="1" dirty="0" smtClean="0">
                <a:latin typeface="+mj-lt"/>
              </a:rPr>
              <a:t>Fairness </a:t>
            </a:r>
            <a:endParaRPr lang="de-DE" sz="3200" b="1" dirty="0">
              <a:latin typeface="+mj-lt"/>
            </a:endParaRPr>
          </a:p>
        </p:txBody>
      </p:sp>
      <p:sp>
        <p:nvSpPr>
          <p:cNvPr id="47112" name="Fußzeilenplatzhalter 4"/>
          <p:cNvSpPr txBox="1">
            <a:spLocks noGrp="1"/>
          </p:cNvSpPr>
          <p:nvPr/>
        </p:nvSpPr>
        <p:spPr bwMode="auto">
          <a:xfrm>
            <a:off x="3203575" y="65246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576" y="55892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atin typeface="+mn-lt"/>
              </a:rPr>
              <a:t>Partnerschaft ein Leben lang!</a:t>
            </a:r>
            <a:endParaRPr lang="de-DE" sz="36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4" name="Rechteck 3"/>
          <p:cNvSpPr/>
          <p:nvPr/>
        </p:nvSpPr>
        <p:spPr>
          <a:xfrm>
            <a:off x="611560" y="309467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</a:pPr>
            <a:r>
              <a:rPr lang="de-DE" sz="4800" b="1" dirty="0" smtClean="0">
                <a:solidFill>
                  <a:srgbClr val="CAF278"/>
                </a:solidFill>
                <a:latin typeface="Century Gothic"/>
              </a:rPr>
              <a:t> </a:t>
            </a:r>
            <a:endParaRPr lang="de-DE" sz="4800" b="1" dirty="0">
              <a:solidFill>
                <a:srgbClr val="CAF278"/>
              </a:solidFill>
              <a:latin typeface="Century Gothic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641600" y="3789040"/>
            <a:ext cx="4536504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de-DE" sz="8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Danke</a:t>
            </a:r>
            <a:r>
              <a:rPr lang="de-DE" sz="2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endParaRPr lang="de-DE" sz="2400" b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457200" indent="-457200" algn="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de-DE" sz="2400" b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536" y="5579598"/>
            <a:ext cx="7644682" cy="10640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de-DE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de-DE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Wünsche und Anregungen an martin.metzger@alpinahv.de </a:t>
            </a:r>
          </a:p>
          <a:p>
            <a:pPr algn="r" fontAlgn="auto">
              <a:spcAft>
                <a:spcPts val="0"/>
              </a:spcAft>
              <a:defRPr/>
            </a:pPr>
            <a:endParaRPr lang="de-DE" sz="2400" b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457200" indent="-457200" algn="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de-DE" sz="2400" b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7" name="Picture 2" descr="V:\AlpinaoHG\Referate-EMF-MartinMetzger\SeminareAktiv\2015\27.03.2015-Erfurt\Hopf_Logo_BGw_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2" y="1450945"/>
            <a:ext cx="4725148" cy="16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40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Beispiel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628800"/>
            <a:ext cx="708044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chemeClr val="tx1"/>
                </a:solidFill>
              </a:rPr>
              <a:t>Wann kommt endlich die Abrechnung? 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827584" y="3573016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Letztes Jahr war die im März schon fertig!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27584" y="4725144"/>
            <a:ext cx="7080448" cy="1296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3200" b="1" dirty="0" smtClean="0">
                <a:solidFill>
                  <a:schemeClr val="tx1"/>
                </a:solidFill>
              </a:rPr>
              <a:t>Bei anderen Hausverwaltungen geht das viel schneller!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2" name="Foliennummernplatzhalter 5"/>
          <p:cNvSpPr txBox="1">
            <a:spLocks noGrp="1"/>
          </p:cNvSpPr>
          <p:nvPr/>
        </p:nvSpPr>
        <p:spPr bwMode="auto">
          <a:xfrm>
            <a:off x="6553200" y="6473825"/>
            <a:ext cx="213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7DFB917-7BAF-4FC6-8869-98CA71CA5EA6}" type="slidenum">
              <a:rPr lang="de-DE" altLang="de-DE" sz="10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000">
              <a:latin typeface="Arial" charset="0"/>
            </a:endParaRP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Argument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2570" y="1988840"/>
            <a:ext cx="7368480" cy="3493542"/>
          </a:xfrm>
        </p:spPr>
        <p:txBody>
          <a:bodyPr>
            <a:noAutofit/>
          </a:bodyPr>
          <a:lstStyle/>
          <a:p>
            <a:endParaRPr lang="de-DE" sz="3200" b="1" dirty="0" smtClean="0"/>
          </a:p>
          <a:p>
            <a:pPr marL="0" indent="0">
              <a:buNone/>
            </a:pPr>
            <a:endParaRPr lang="de-DE" sz="3200" b="1" dirty="0"/>
          </a:p>
          <a:p>
            <a:r>
              <a:rPr lang="de-DE" sz="3000" b="1" dirty="0" smtClean="0">
                <a:solidFill>
                  <a:schemeClr val="tx1"/>
                </a:solidFill>
              </a:rPr>
              <a:t>Abrechnungserstellung Lieferanten</a:t>
            </a:r>
          </a:p>
          <a:p>
            <a:r>
              <a:rPr lang="de-DE" sz="3000" b="1" dirty="0" smtClean="0">
                <a:solidFill>
                  <a:schemeClr val="tx1"/>
                </a:solidFill>
              </a:rPr>
              <a:t>Termindisziplin Bewohner </a:t>
            </a:r>
          </a:p>
          <a:p>
            <a:r>
              <a:rPr lang="de-DE" sz="3000" b="1" dirty="0" smtClean="0">
                <a:solidFill>
                  <a:schemeClr val="tx1"/>
                </a:solidFill>
              </a:rPr>
              <a:t>Zuverlässigkeit und Schnelligkeit Abrechnungsfirma (Zeitfenster)</a:t>
            </a:r>
          </a:p>
          <a:p>
            <a:r>
              <a:rPr lang="de-DE" sz="3000" b="1" dirty="0" smtClean="0">
                <a:solidFill>
                  <a:schemeClr val="tx1"/>
                </a:solidFill>
              </a:rPr>
              <a:t>Zeitfenster Abrechnung Verwaltung</a:t>
            </a:r>
          </a:p>
          <a:p>
            <a:r>
              <a:rPr lang="de-DE" sz="3000" b="1" dirty="0" smtClean="0">
                <a:solidFill>
                  <a:schemeClr val="tx1"/>
                </a:solidFill>
              </a:rPr>
              <a:t>Entwurf Tagesordnung und </a:t>
            </a:r>
            <a:r>
              <a:rPr lang="de-DE" sz="3000" b="1" dirty="0" err="1" smtClean="0">
                <a:solidFill>
                  <a:schemeClr val="tx1"/>
                </a:solidFill>
              </a:rPr>
              <a:t>Orga</a:t>
            </a:r>
            <a:r>
              <a:rPr lang="de-DE" sz="3000" b="1" dirty="0" smtClean="0">
                <a:solidFill>
                  <a:schemeClr val="tx1"/>
                </a:solidFill>
              </a:rPr>
              <a:t> Termin und Raum ETV</a:t>
            </a:r>
          </a:p>
          <a:p>
            <a:r>
              <a:rPr lang="de-DE" sz="3000" b="1" dirty="0" err="1" smtClean="0">
                <a:solidFill>
                  <a:schemeClr val="tx1"/>
                </a:solidFill>
              </a:rPr>
              <a:t>Orga</a:t>
            </a:r>
            <a:r>
              <a:rPr lang="de-DE" sz="3000" b="1" dirty="0" smtClean="0">
                <a:solidFill>
                  <a:schemeClr val="tx1"/>
                </a:solidFill>
              </a:rPr>
              <a:t> Prüftermin – Verwaltungsbeirat</a:t>
            </a:r>
          </a:p>
          <a:p>
            <a:endParaRPr lang="de-DE" sz="3200" b="1" dirty="0" smtClean="0"/>
          </a:p>
          <a:p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265434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Klarstellung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7543800" cy="388620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tx1"/>
                </a:solidFill>
              </a:rPr>
              <a:t>Steuerabgabetermin 31. Mai  unerheblich, weil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Abrechnungserstellung im 1. HJ nach </a:t>
            </a:r>
            <a:r>
              <a:rPr lang="de-DE" sz="3600" b="1" dirty="0" err="1" smtClean="0">
                <a:solidFill>
                  <a:schemeClr val="tx1"/>
                </a:solidFill>
              </a:rPr>
              <a:t>Abr</a:t>
            </a:r>
            <a:r>
              <a:rPr lang="de-DE" sz="3600" b="1" dirty="0" smtClean="0">
                <a:solidFill>
                  <a:schemeClr val="tx1"/>
                </a:solidFill>
              </a:rPr>
              <a:t>.-Zeitraum legitim</a:t>
            </a:r>
          </a:p>
          <a:p>
            <a:r>
              <a:rPr lang="de-DE" sz="3600" b="1" dirty="0" smtClean="0">
                <a:solidFill>
                  <a:schemeClr val="tx1"/>
                </a:solidFill>
              </a:rPr>
              <a:t>§ 35 (a) EStG nicht betroffen</a:t>
            </a:r>
          </a:p>
        </p:txBody>
      </p:sp>
    </p:spTree>
    <p:extLst>
      <p:ext uri="{BB962C8B-B14F-4D97-AF65-F5344CB8AC3E}">
        <p14:creationId xmlns:p14="http://schemas.microsoft.com/office/powerpoint/2010/main" val="2744019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427038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174" name="Gruppieren 9"/>
          <p:cNvGrpSpPr>
            <a:grpSpLocks/>
          </p:cNvGrpSpPr>
          <p:nvPr/>
        </p:nvGrpSpPr>
        <p:grpSpPr bwMode="auto">
          <a:xfrm>
            <a:off x="7067550" y="1042988"/>
            <a:ext cx="1974850" cy="1628775"/>
            <a:chOff x="3039" y="1221052"/>
            <a:chExt cx="1974755" cy="1628070"/>
          </a:xfrm>
        </p:grpSpPr>
        <p:sp>
          <p:nvSpPr>
            <p:cNvPr id="11" name="Abgerundetes Rechteck 10"/>
            <p:cNvSpPr/>
            <p:nvPr/>
          </p:nvSpPr>
          <p:spPr>
            <a:xfrm>
              <a:off x="3039" y="1221052"/>
              <a:ext cx="1974755" cy="16280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82410" y="1300393"/>
              <a:ext cx="1816013" cy="146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Fakten/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 smtClean="0">
                  <a:latin typeface="Century Gothic" panose="020B0502020202020204" pitchFamily="34" charset="0"/>
                </a:rPr>
                <a:t>Quellen</a:t>
              </a:r>
              <a:endParaRPr lang="de-DE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6898406" cy="3886200"/>
          </a:xfrm>
        </p:spPr>
        <p:txBody>
          <a:bodyPr>
            <a:normAutofit fontScale="92500"/>
          </a:bodyPr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i.d.R. innerhalb 6 Monate nach Ende Abrechnungszeitraum </a:t>
            </a:r>
            <a:r>
              <a:rPr lang="de-DE" sz="2000" b="1" dirty="0" smtClean="0">
                <a:solidFill>
                  <a:schemeClr val="tx1"/>
                </a:solidFill>
              </a:rPr>
              <a:t>(OLG Zweibrücken, </a:t>
            </a:r>
            <a:r>
              <a:rPr lang="de-DE" sz="2000" b="1" dirty="0">
                <a:solidFill>
                  <a:schemeClr val="tx1"/>
                </a:solidFill>
              </a:rPr>
              <a:t>11.05.2007 - 3 W </a:t>
            </a:r>
            <a:r>
              <a:rPr lang="de-DE" sz="2000" b="1" dirty="0" smtClean="0">
                <a:solidFill>
                  <a:schemeClr val="tx1"/>
                </a:solidFill>
              </a:rPr>
              <a:t>153/06)</a:t>
            </a:r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800" b="1" dirty="0" smtClean="0">
                <a:solidFill>
                  <a:schemeClr val="tx1"/>
                </a:solidFill>
              </a:rPr>
              <a:t>Fristen sind nicht starr (Berücksichtigung Schwierigkeitsgrad und Umfang)</a:t>
            </a:r>
          </a:p>
          <a:p>
            <a:r>
              <a:rPr lang="de-DE" sz="2800" b="1" dirty="0" smtClean="0">
                <a:solidFill>
                  <a:schemeClr val="tx1"/>
                </a:solidFill>
              </a:rPr>
              <a:t>§ 35(a)EStG: Anwenderschreiben des BFM vom 15.02.10 </a:t>
            </a:r>
            <a:r>
              <a:rPr lang="de-DE" sz="2000" b="1" dirty="0" smtClean="0">
                <a:solidFill>
                  <a:schemeClr val="tx1"/>
                </a:solidFill>
              </a:rPr>
              <a:t>(IV C 4-S2296-b/07/0003) </a:t>
            </a:r>
            <a:r>
              <a:rPr lang="de-DE" sz="2800" b="1" dirty="0" smtClean="0">
                <a:solidFill>
                  <a:schemeClr val="tx1"/>
                </a:solidFill>
              </a:rPr>
              <a:t>in Verbindung FG Baden-Württemberg </a:t>
            </a:r>
            <a:r>
              <a:rPr lang="de-DE" sz="2000" b="1" dirty="0" smtClean="0">
                <a:solidFill>
                  <a:schemeClr val="tx1"/>
                </a:solidFill>
              </a:rPr>
              <a:t>20.11.2012, 11 K 838/10</a:t>
            </a:r>
          </a:p>
          <a:p>
            <a:endParaRPr lang="de-D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19069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4"/>
          <p:cNvSpPr txBox="1">
            <a:spLocks noGrp="1"/>
          </p:cNvSpPr>
          <p:nvPr/>
        </p:nvSpPr>
        <p:spPr bwMode="auto">
          <a:xfrm>
            <a:off x="3124200" y="6473825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latin typeface="Century Gothic" pitchFamily="34" charset="0"/>
              </a:rPr>
              <a:t>© martin metzger</a:t>
            </a:r>
          </a:p>
        </p:txBody>
      </p:sp>
      <p:pic>
        <p:nvPicPr>
          <p:cNvPr id="9" name="Picture 6" descr="V:\AlpinaoHG\Referate-EMF-MartinMetzger\SeminareAktiv\2014\Stuttgart25.09.-26.09\Fotolia_68259582_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9609" r="15352" b="6580"/>
          <a:stretch/>
        </p:blipFill>
        <p:spPr bwMode="auto">
          <a:xfrm>
            <a:off x="6563892" y="548680"/>
            <a:ext cx="2580108" cy="21602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769938" y="2276872"/>
            <a:ext cx="6682382" cy="38862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Umstellung der Erfassung      des Verbrauches auf Funk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Keine Terminabhängigkeit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Wesentlich exaktere Erfassung möglich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Stichtagsgenaue Abrechnung </a:t>
            </a:r>
          </a:p>
          <a:p>
            <a:endParaRPr lang="de-DE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01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1095</Words>
  <Application>Microsoft Office PowerPoint</Application>
  <PresentationFormat>Bildschirmpräsentation (4:3)</PresentationFormat>
  <Paragraphs>309</Paragraphs>
  <Slides>48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NewsPrint</vt:lpstr>
      <vt:lpstr>Die FAQ´S  (Frequently asked Questions)  in der WEG </vt:lpstr>
      <vt:lpstr>Der Inhalt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Herausforderung WEG</vt:lpstr>
      <vt:lpstr>PowerPoint-Präsentation</vt:lpstr>
    </vt:vector>
  </TitlesOfParts>
  <Company>Alpina Hausverwaltung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Spaß mit der Nebenkostenabrechnung</dc:title>
  <dc:creator>Martin Metzger</dc:creator>
  <cp:lastModifiedBy>Martin Metzger</cp:lastModifiedBy>
  <cp:revision>507</cp:revision>
  <dcterms:created xsi:type="dcterms:W3CDTF">2009-10-12T14:30:35Z</dcterms:created>
  <dcterms:modified xsi:type="dcterms:W3CDTF">2015-03-05T13:55:46Z</dcterms:modified>
</cp:coreProperties>
</file>