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83" r:id="rId1"/>
  </p:sldMasterIdLst>
  <p:sldIdLst>
    <p:sldId id="261" r:id="rId2"/>
    <p:sldId id="302" r:id="rId3"/>
    <p:sldId id="275" r:id="rId4"/>
    <p:sldId id="276" r:id="rId5"/>
    <p:sldId id="285" r:id="rId6"/>
    <p:sldId id="256" r:id="rId7"/>
    <p:sldId id="257" r:id="rId8"/>
    <p:sldId id="267" r:id="rId9"/>
    <p:sldId id="303" r:id="rId10"/>
    <p:sldId id="304" r:id="rId11"/>
    <p:sldId id="292" r:id="rId12"/>
    <p:sldId id="305" r:id="rId13"/>
    <p:sldId id="283" r:id="rId14"/>
    <p:sldId id="284" r:id="rId15"/>
    <p:sldId id="294" r:id="rId16"/>
    <p:sldId id="308" r:id="rId17"/>
    <p:sldId id="263" r:id="rId18"/>
    <p:sldId id="274" r:id="rId19"/>
    <p:sldId id="282" r:id="rId20"/>
    <p:sldId id="281" r:id="rId21"/>
    <p:sldId id="291" r:id="rId22"/>
    <p:sldId id="293" r:id="rId23"/>
    <p:sldId id="301" r:id="rId24"/>
    <p:sldId id="266" r:id="rId25"/>
    <p:sldId id="279" r:id="rId26"/>
    <p:sldId id="260" r:id="rId27"/>
    <p:sldId id="268" r:id="rId28"/>
    <p:sldId id="269" r:id="rId29"/>
    <p:sldId id="272" r:id="rId30"/>
    <p:sldId id="264" r:id="rId31"/>
    <p:sldId id="306" r:id="rId32"/>
    <p:sldId id="271" r:id="rId33"/>
    <p:sldId id="290" r:id="rId34"/>
    <p:sldId id="297" r:id="rId35"/>
    <p:sldId id="295" r:id="rId36"/>
    <p:sldId id="288" r:id="rId37"/>
    <p:sldId id="287" r:id="rId38"/>
    <p:sldId id="298" r:id="rId39"/>
    <p:sldId id="270" r:id="rId40"/>
    <p:sldId id="262" r:id="rId41"/>
    <p:sldId id="299" r:id="rId42"/>
    <p:sldId id="307" r:id="rId43"/>
    <p:sldId id="273" r:id="rId44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87" autoAdjust="0"/>
  </p:normalViewPr>
  <p:slideViewPr>
    <p:cSldViewPr snapToGrid="0" snapToObjects="1">
      <p:cViewPr varScale="1">
        <p:scale>
          <a:sx n="124" d="100"/>
          <a:sy n="124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26.03.15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97E6-2129-A646-B1DF-4A1B26288328}" type="datetimeFigureOut">
              <a:rPr lang="de-DE" smtClean="0"/>
              <a:t>26.03.15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A90E-A433-3241-AB9D-44ECFEA3EEF5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97E6-2129-A646-B1DF-4A1B26288328}" type="datetimeFigureOut">
              <a:rPr lang="de-DE" smtClean="0"/>
              <a:t>26.03.15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A90E-A433-3241-AB9D-44ECFEA3EEF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97E6-2129-A646-B1DF-4A1B26288328}" type="datetimeFigureOut">
              <a:rPr lang="de-DE" smtClean="0"/>
              <a:t>26.03.15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A90E-A433-3241-AB9D-44ECFEA3EEF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97E6-2129-A646-B1DF-4A1B26288328}" type="datetimeFigureOut">
              <a:rPr lang="de-DE" smtClean="0"/>
              <a:t>26.03.15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A90E-A433-3241-AB9D-44ECFEA3EEF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97E6-2129-A646-B1DF-4A1B26288328}" type="datetimeFigureOut">
              <a:rPr lang="de-DE" smtClean="0"/>
              <a:t>26.03.15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A90E-A433-3241-AB9D-44ECFEA3EEF5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26.03.15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97E6-2129-A646-B1DF-4A1B26288328}" type="datetimeFigureOut">
              <a:rPr lang="de-DE" smtClean="0"/>
              <a:t>26.03.15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A90E-A433-3241-AB9D-44ECFEA3EEF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97E6-2129-A646-B1DF-4A1B26288328}" type="datetimeFigureOut">
              <a:rPr lang="de-DE" smtClean="0"/>
              <a:t>26.03.15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A90E-A433-3241-AB9D-44ECFEA3EEF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97E6-2129-A646-B1DF-4A1B26288328}" type="datetimeFigureOut">
              <a:rPr lang="de-DE" smtClean="0"/>
              <a:t>26.03.15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A90E-A433-3241-AB9D-44ECFEA3EEF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97E6-2129-A646-B1DF-4A1B26288328}" type="datetimeFigureOut">
              <a:rPr lang="de-DE" smtClean="0"/>
              <a:t>26.03.15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A90E-A433-3241-AB9D-44ECFEA3EEF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97E6-2129-A646-B1DF-4A1B26288328}" type="datetimeFigureOut">
              <a:rPr lang="de-DE" smtClean="0"/>
              <a:t>26.03.15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A90E-A433-3241-AB9D-44ECFEA3EEF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DA97E6-2129-A646-B1DF-4A1B26288328}" type="datetimeFigureOut">
              <a:rPr lang="de-DE" smtClean="0"/>
              <a:t>26.03.15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539A90E-A433-3241-AB9D-44ECFEA3EEF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  <p:sldLayoutId id="214748409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812925" y="1556712"/>
            <a:ext cx="581113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000" b="1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/>
              <a:cs typeface="Arial Black"/>
            </a:endParaRPr>
          </a:p>
          <a:p>
            <a:pPr algn="ctr"/>
            <a:r>
              <a:rPr lang="de-DE" sz="24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/>
                <a:cs typeface="Arial Black"/>
              </a:rPr>
              <a:t>Aktuelle Rechtsprechung </a:t>
            </a:r>
          </a:p>
          <a:p>
            <a:pPr algn="ctr"/>
            <a:endParaRPr lang="de-DE" sz="2400" b="1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/>
              <a:cs typeface="Arial Black"/>
            </a:endParaRPr>
          </a:p>
          <a:p>
            <a:pPr algn="ctr"/>
            <a:r>
              <a:rPr lang="de-DE" sz="24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/>
                <a:cs typeface="Arial Black"/>
              </a:rPr>
              <a:t>im Wohnungseigentumsrecht </a:t>
            </a:r>
            <a:endParaRPr lang="de-DE" sz="24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/>
              <a:cs typeface="Arial Black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341087" y="4096622"/>
            <a:ext cx="4603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rgbClr val="000000"/>
                </a:solidFill>
              </a:rPr>
              <a:t>Vortrag zum 9. Immobilienseminar </a:t>
            </a:r>
          </a:p>
          <a:p>
            <a:pPr algn="ctr"/>
            <a:r>
              <a:rPr lang="de-DE" sz="2000" dirty="0" smtClean="0">
                <a:solidFill>
                  <a:srgbClr val="000000"/>
                </a:solidFill>
              </a:rPr>
              <a:t>Cornelia Hopf Immobilienverwaltung </a:t>
            </a:r>
          </a:p>
          <a:p>
            <a:pPr algn="ctr"/>
            <a:r>
              <a:rPr lang="de-DE" sz="2000" dirty="0" smtClean="0">
                <a:solidFill>
                  <a:srgbClr val="000000"/>
                </a:solidFill>
              </a:rPr>
              <a:t>26.03.2015</a:t>
            </a:r>
          </a:p>
        </p:txBody>
      </p:sp>
    </p:spTree>
    <p:extLst>
      <p:ext uri="{BB962C8B-B14F-4D97-AF65-F5344CB8AC3E}">
        <p14:creationId xmlns:p14="http://schemas.microsoft.com/office/powerpoint/2010/main" val="3885962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66306" y="368696"/>
            <a:ext cx="774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Ist das Rauchen auf dem Balkon gestattet ? 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66306" y="1347321"/>
            <a:ext cx="3908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AG Frankfurt/ M. </a:t>
            </a:r>
          </a:p>
          <a:p>
            <a:r>
              <a:rPr lang="de-DE" i="1" dirty="0" smtClean="0">
                <a:latin typeface="Verdana"/>
                <a:cs typeface="Verdana"/>
              </a:rPr>
              <a:t>02.10.2013, Az.: 33 C 1922/13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66306" y="2806822"/>
            <a:ext cx="85128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Der Wohnungseigentümer muss das Rauchen auf dem einem </a:t>
            </a:r>
          </a:p>
          <a:p>
            <a:r>
              <a:rPr lang="de-DE" sz="2000" dirty="0" smtClean="0">
                <a:latin typeface="Verdana"/>
                <a:cs typeface="Verdana"/>
              </a:rPr>
              <a:t>Balkon unterlassen, wenn er noch einen anderen Balkon hat, wo </a:t>
            </a:r>
          </a:p>
          <a:p>
            <a:r>
              <a:rPr lang="de-DE" sz="2000" dirty="0" smtClean="0">
                <a:latin typeface="Verdana"/>
                <a:cs typeface="Verdana"/>
              </a:rPr>
              <a:t>das Rauchen die Nachbarn weniger stört.  </a:t>
            </a:r>
            <a:endParaRPr lang="de-DE" sz="2000" dirty="0">
              <a:latin typeface="Verdana"/>
              <a:cs typeface="Verdana"/>
            </a:endParaRPr>
          </a:p>
        </p:txBody>
      </p:sp>
      <p:pic>
        <p:nvPicPr>
          <p:cNvPr id="6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1182" y="4734656"/>
            <a:ext cx="1266825" cy="1831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65973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35226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62382" y="314888"/>
            <a:ext cx="78720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Verlorener Wohnungsschlüssel: Haftung des 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Mieters einer Eigentumswohnung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62382" y="1314252"/>
            <a:ext cx="4155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BGH</a:t>
            </a:r>
          </a:p>
          <a:p>
            <a:r>
              <a:rPr lang="de-DE" i="1" dirty="0" smtClean="0">
                <a:latin typeface="Verdana"/>
                <a:cs typeface="Verdana"/>
              </a:rPr>
              <a:t>05.03.2014, Az.:  VIII ZR 205/13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47150" y="1965996"/>
            <a:ext cx="8596800" cy="4216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1.	Gibt der Mieter einer Eigentumswohnung bei seinem Auszug </a:t>
            </a:r>
          </a:p>
          <a:p>
            <a:r>
              <a:rPr lang="de-DE" sz="2000" dirty="0" smtClean="0">
                <a:latin typeface="Verdana"/>
                <a:cs typeface="Verdana"/>
              </a:rPr>
              <a:t>einem von 2 überlassenen Wohnungsschlüsseln nicht zurück, </a:t>
            </a:r>
          </a:p>
          <a:p>
            <a:r>
              <a:rPr lang="de-DE" sz="2000" dirty="0" smtClean="0">
                <a:latin typeface="Verdana"/>
                <a:cs typeface="Verdana"/>
              </a:rPr>
              <a:t>steht dem Vermieter ein Anspruch auf Schadensersatz aus </a:t>
            </a:r>
          </a:p>
          <a:p>
            <a:r>
              <a:rPr lang="de-DE" sz="2000" dirty="0" smtClean="0">
                <a:latin typeface="Verdana"/>
                <a:cs typeface="Verdana"/>
              </a:rPr>
              <a:t>§§280 I, 535 I, 546 I, 241 II BGB zu, weil der Mieter seine miet-</a:t>
            </a:r>
          </a:p>
          <a:p>
            <a:r>
              <a:rPr lang="de-DE" sz="2000" dirty="0" smtClean="0">
                <a:latin typeface="Verdana"/>
                <a:cs typeface="Verdana"/>
              </a:rPr>
              <a:t>vertragliche Nebenpflicht zur Obhut über den nicht mehr </a:t>
            </a:r>
            <a:r>
              <a:rPr lang="de-DE" sz="2000" dirty="0" err="1" smtClean="0">
                <a:latin typeface="Verdana"/>
                <a:cs typeface="Verdana"/>
              </a:rPr>
              <a:t>auffind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baren Schlüssel verletzt hat. </a:t>
            </a:r>
          </a:p>
          <a:p>
            <a:pPr>
              <a:lnSpc>
                <a:spcPct val="80000"/>
              </a:lnSpc>
            </a:pPr>
            <a:endParaRPr lang="de-DE" sz="2000" dirty="0">
              <a:latin typeface="Verdana"/>
              <a:cs typeface="Verdana"/>
            </a:endParaRP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2.	Als Schadensersatz kann der vermietende Wohnungs-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eigentümer</a:t>
            </a:r>
            <a:r>
              <a:rPr lang="de-DE" sz="2000" dirty="0" smtClean="0">
                <a:latin typeface="Verdana"/>
                <a:cs typeface="Verdana"/>
              </a:rPr>
              <a:t> Freistellung [...] verlangen, soweit er  wegen </a:t>
            </a:r>
          </a:p>
          <a:p>
            <a:r>
              <a:rPr lang="de-DE" sz="2000" dirty="0" smtClean="0">
                <a:latin typeface="Verdana"/>
                <a:cs typeface="Verdana"/>
              </a:rPr>
              <a:t>des abhanden gekommenen Schlüssels seinerseits </a:t>
            </a:r>
          </a:p>
          <a:p>
            <a:r>
              <a:rPr lang="de-DE" sz="2000" dirty="0" smtClean="0">
                <a:latin typeface="Verdana"/>
                <a:cs typeface="Verdana"/>
              </a:rPr>
              <a:t>Schadenersatzansprüchen der Wohnungseigentümer-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gemeinschaft</a:t>
            </a:r>
            <a:r>
              <a:rPr lang="de-DE" sz="2000" dirty="0" smtClean="0">
                <a:latin typeface="Verdana"/>
                <a:cs typeface="Verdana"/>
              </a:rPr>
              <a:t> ausgesetzt ist.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3.	kein  Ersatz fiktiven Schadens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61900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66305" y="348212"/>
            <a:ext cx="5930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Funkbasierte Heizkostenverteiler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66305" y="1269953"/>
            <a:ext cx="3762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AG Dortmund</a:t>
            </a:r>
          </a:p>
          <a:p>
            <a:r>
              <a:rPr lang="de-DE" i="1" dirty="0" smtClean="0">
                <a:latin typeface="Verdana"/>
                <a:cs typeface="Verdana"/>
              </a:rPr>
              <a:t>26.11.2013, Az.: 512 C 42/13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66305" y="2468215"/>
            <a:ext cx="874407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Der Einbau funkbasierter Heizkostenzähler verstößt nicht gegen </a:t>
            </a:r>
          </a:p>
          <a:p>
            <a:r>
              <a:rPr lang="de-DE" sz="2000" dirty="0" smtClean="0">
                <a:latin typeface="Verdana"/>
                <a:cs typeface="Verdana"/>
              </a:rPr>
              <a:t>Grundsätze ordnungsgemäßer Verwaltung, wenn Verbrauchsdaten </a:t>
            </a:r>
          </a:p>
          <a:p>
            <a:r>
              <a:rPr lang="de-DE" sz="2000" dirty="0" smtClean="0">
                <a:latin typeface="Verdana"/>
                <a:cs typeface="Verdana"/>
              </a:rPr>
              <a:t>nur einmal jährlich für die abgelaufene Abrechnungsperiode</a:t>
            </a:r>
          </a:p>
          <a:p>
            <a:r>
              <a:rPr lang="de-DE" sz="2000" dirty="0" smtClean="0">
                <a:latin typeface="Verdana"/>
                <a:cs typeface="Verdana"/>
              </a:rPr>
              <a:t>ausgelesen werden</a:t>
            </a:r>
            <a:endParaRPr lang="de-DE" sz="2000" dirty="0">
              <a:latin typeface="Verdana"/>
              <a:cs typeface="Verdana"/>
            </a:endParaRPr>
          </a:p>
        </p:txBody>
      </p:sp>
      <p:pic>
        <p:nvPicPr>
          <p:cNvPr id="5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1182" y="4734656"/>
            <a:ext cx="1266825" cy="1831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3281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35226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83962" y="409355"/>
            <a:ext cx="9645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latin typeface="Verdana"/>
                <a:cs typeface="Verdana"/>
              </a:rPr>
              <a:t>Anfechtbarkeit Beschlussablehnung hin-</a:t>
            </a:r>
          </a:p>
          <a:p>
            <a:r>
              <a:rPr lang="de-DE" sz="2800" b="1" dirty="0" smtClean="0">
                <a:latin typeface="Verdana"/>
                <a:cs typeface="Verdana"/>
              </a:rPr>
              <a:t>sichtlich des Einbaus v. Rauchwarnmeldern </a:t>
            </a:r>
            <a:endParaRPr lang="de-DE" sz="28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48641" y="1647914"/>
            <a:ext cx="3615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AG Karlsruhe</a:t>
            </a:r>
          </a:p>
          <a:p>
            <a:r>
              <a:rPr lang="de-DE" i="1" dirty="0" smtClean="0">
                <a:latin typeface="Verdana"/>
                <a:cs typeface="Verdana"/>
              </a:rPr>
              <a:t>15.08.2014, Az.: 4 C 217/14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48641" y="2488512"/>
            <a:ext cx="8895359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Wird ein Beschlussantrag auf Einbau von Rauchmeldern in </a:t>
            </a:r>
          </a:p>
          <a:p>
            <a:r>
              <a:rPr lang="de-DE" sz="2000" dirty="0" smtClean="0">
                <a:latin typeface="Verdana"/>
                <a:cs typeface="Verdana"/>
              </a:rPr>
              <a:t>Eigentumswohnungen abgelehnt, ist der Ablehnungsbeschluss </a:t>
            </a:r>
          </a:p>
          <a:p>
            <a:r>
              <a:rPr lang="de-DE" sz="2000" dirty="0" smtClean="0">
                <a:latin typeface="Verdana"/>
                <a:cs typeface="Verdana"/>
              </a:rPr>
              <a:t>weder nichtig noch aufgrund eines Verstoßes gegen die Grundsätze </a:t>
            </a:r>
          </a:p>
          <a:p>
            <a:r>
              <a:rPr lang="de-DE" sz="2000" dirty="0" smtClean="0">
                <a:latin typeface="Verdana"/>
                <a:cs typeface="Verdana"/>
              </a:rPr>
              <a:t>ordnungsgemäßer Verwaltung aufzuheben.  Da die Übertragung </a:t>
            </a:r>
          </a:p>
          <a:p>
            <a:r>
              <a:rPr lang="de-DE" sz="2000" dirty="0" smtClean="0">
                <a:latin typeface="Verdana"/>
                <a:cs typeface="Verdana"/>
              </a:rPr>
              <a:t>der Verantwortlichkeit für die Installation von Rauchwarnmeldern</a:t>
            </a:r>
          </a:p>
          <a:p>
            <a:r>
              <a:rPr lang="de-DE" sz="2000" dirty="0" smtClean="0">
                <a:latin typeface="Verdana"/>
                <a:cs typeface="Verdana"/>
              </a:rPr>
              <a:t>auf die einzelnen Eigentümer nicht gegen die Grundsätze </a:t>
            </a:r>
          </a:p>
          <a:p>
            <a:r>
              <a:rPr lang="de-DE" sz="2000" dirty="0" smtClean="0">
                <a:latin typeface="Verdana"/>
                <a:cs typeface="Verdana"/>
              </a:rPr>
              <a:t>ordnungsgemäßer Verwaltung verstößt, hatte auch der </a:t>
            </a:r>
          </a:p>
          <a:p>
            <a:r>
              <a:rPr lang="de-DE" sz="2000" dirty="0" smtClean="0">
                <a:latin typeface="Verdana"/>
                <a:cs typeface="Verdana"/>
              </a:rPr>
              <a:t>Antrag der Kläger keinen Erfolg, der darauf gerichtet </a:t>
            </a:r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war, die Wohnungseigentümergemeinschaft zu </a:t>
            </a:r>
            <a:r>
              <a:rPr lang="de-DE" sz="2000" dirty="0" err="1" smtClean="0">
                <a:latin typeface="Verdana"/>
                <a:cs typeface="Verdana"/>
              </a:rPr>
              <a:t>ver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smtClean="0">
                <a:latin typeface="Verdana"/>
                <a:cs typeface="Verdana"/>
              </a:rPr>
              <a:t>urteilen, einen Beschluss dahingehend zu fassen, dass </a:t>
            </a:r>
          </a:p>
          <a:p>
            <a:r>
              <a:rPr lang="de-DE" sz="2000" dirty="0" smtClean="0">
                <a:latin typeface="Verdana"/>
                <a:cs typeface="Verdana"/>
              </a:rPr>
              <a:t>spätestens zum 01.01.2015 der Einbau von Rauch-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warnmeldern</a:t>
            </a:r>
            <a:r>
              <a:rPr lang="de-DE" sz="2000" dirty="0" smtClean="0">
                <a:latin typeface="Verdana"/>
                <a:cs typeface="Verdana"/>
              </a:rPr>
              <a:t> nach § 15 Abs. 7 Landesbauordnung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BaWÜ</a:t>
            </a:r>
            <a:r>
              <a:rPr lang="de-DE" sz="2000" dirty="0" smtClean="0">
                <a:latin typeface="Verdana"/>
                <a:cs typeface="Verdana"/>
              </a:rPr>
              <a:t> vorzunehmen ist.   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91635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49918" y="26774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AG Karlsruhe</a:t>
            </a:r>
          </a:p>
          <a:p>
            <a:r>
              <a:rPr lang="de-DE" i="1" dirty="0" smtClean="0">
                <a:latin typeface="Verdana"/>
                <a:cs typeface="Verdana"/>
              </a:rPr>
              <a:t>15.08.2014, Az.: 4 C 217/14</a:t>
            </a:r>
            <a:endParaRPr lang="de-DE" i="1" dirty="0"/>
          </a:p>
        </p:txBody>
      </p:sp>
      <p:sp>
        <p:nvSpPr>
          <p:cNvPr id="5" name="Textfeld 4"/>
          <p:cNvSpPr txBox="1"/>
          <p:nvPr/>
        </p:nvSpPr>
        <p:spPr>
          <a:xfrm>
            <a:off x="249918" y="1416997"/>
            <a:ext cx="868734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2. Zwar besteht eine grundsätzliche Beschlusskompetenz der </a:t>
            </a:r>
          </a:p>
          <a:p>
            <a:r>
              <a:rPr lang="de-DE" sz="2000" dirty="0" smtClean="0">
                <a:latin typeface="Verdana"/>
                <a:cs typeface="Verdana"/>
              </a:rPr>
              <a:t>Eigentümer dahingehend, den Einbau von Rauchwarnmeldern zu </a:t>
            </a:r>
          </a:p>
          <a:p>
            <a:r>
              <a:rPr lang="de-DE" sz="2000" dirty="0" smtClean="0">
                <a:latin typeface="Verdana"/>
                <a:cs typeface="Verdana"/>
              </a:rPr>
              <a:t>beschließen, wenn das Landesrecht eine öffentlich-rechtliche Ein-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baupflicht</a:t>
            </a:r>
            <a:r>
              <a:rPr lang="de-DE" sz="2000" dirty="0" smtClean="0">
                <a:latin typeface="Verdana"/>
                <a:cs typeface="Verdana"/>
              </a:rPr>
              <a:t> vorsieht. </a:t>
            </a:r>
          </a:p>
          <a:p>
            <a:r>
              <a:rPr lang="de-DE" sz="2000" dirty="0" smtClean="0">
                <a:latin typeface="Verdana"/>
                <a:cs typeface="Verdana"/>
              </a:rPr>
              <a:t>Diese Beschlusskompetenz besteht auch </a:t>
            </a:r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grundsätzlich unabhängig davon, ob sich diese Pflicht an den </a:t>
            </a:r>
            <a:r>
              <a:rPr lang="de-DE" sz="2000" dirty="0" err="1" smtClean="0">
                <a:latin typeface="Verdana"/>
                <a:cs typeface="Verdana"/>
              </a:rPr>
              <a:t>Ver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smtClean="0">
                <a:latin typeface="Verdana"/>
                <a:cs typeface="Verdana"/>
              </a:rPr>
              <a:t>band richtet oder an einen einzelnen Wohnungseigentümer. [...]</a:t>
            </a:r>
          </a:p>
          <a:p>
            <a:r>
              <a:rPr lang="de-DE" sz="2000" dirty="0" smtClean="0">
                <a:latin typeface="Verdana"/>
                <a:cs typeface="Verdana"/>
              </a:rPr>
              <a:t>Es ist vorliegend jedoch nicht zu beanstanden, dass die Gemein-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schaft</a:t>
            </a:r>
            <a:r>
              <a:rPr lang="de-DE" sz="2000" dirty="0" smtClean="0">
                <a:latin typeface="Verdana"/>
                <a:cs typeface="Verdana"/>
              </a:rPr>
              <a:t> von dieser Beschlusskompetenz keinen Gebrauch gemacht </a:t>
            </a:r>
          </a:p>
          <a:p>
            <a:r>
              <a:rPr lang="de-DE" sz="2000" dirty="0" smtClean="0">
                <a:latin typeface="Verdana"/>
                <a:cs typeface="Verdana"/>
              </a:rPr>
              <a:t>hat, denn die Landesbauordnung richtet sich hinsichtlich einer </a:t>
            </a:r>
          </a:p>
          <a:p>
            <a:r>
              <a:rPr lang="de-DE" sz="2000" dirty="0" smtClean="0">
                <a:latin typeface="Verdana"/>
                <a:cs typeface="Verdana"/>
              </a:rPr>
              <a:t>Einbauverpflichtung (nur) an den einzelnen Wohnungs-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eigentümer</a:t>
            </a:r>
            <a:r>
              <a:rPr lang="de-DE" sz="2000" dirty="0" smtClean="0">
                <a:latin typeface="Verdana"/>
                <a:cs typeface="Verdana"/>
              </a:rPr>
              <a:t>. 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73092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83372" y="608783"/>
            <a:ext cx="7188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Beschlusskompetenz: Rauchwarnmelder 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83372" y="1519741"/>
            <a:ext cx="3782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BGH </a:t>
            </a:r>
          </a:p>
          <a:p>
            <a:r>
              <a:rPr lang="de-DE" i="1" dirty="0" smtClean="0">
                <a:latin typeface="Verdana"/>
                <a:cs typeface="Verdana"/>
              </a:rPr>
              <a:t>08.02.2013, Az.: V ZR 238/11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67334" y="2540097"/>
            <a:ext cx="869981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Die Wohnungseigentümer können den Einbau von Rauchwarn-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meldern</a:t>
            </a:r>
            <a:r>
              <a:rPr lang="de-DE" sz="2000" dirty="0" smtClean="0">
                <a:latin typeface="Verdana"/>
                <a:cs typeface="Verdana"/>
              </a:rPr>
              <a:t> in Wohnungen jedenfalls dann beschließen, wenn das </a:t>
            </a:r>
          </a:p>
          <a:p>
            <a:r>
              <a:rPr lang="de-DE" sz="2000" dirty="0" smtClean="0">
                <a:latin typeface="Verdana"/>
                <a:cs typeface="Verdana"/>
              </a:rPr>
              <a:t>Landesrecht eine entsprechende eigentumsbezogene Pflicht vor- </a:t>
            </a:r>
          </a:p>
          <a:p>
            <a:r>
              <a:rPr lang="de-DE" sz="2000" dirty="0" smtClean="0">
                <a:latin typeface="Verdana"/>
                <a:cs typeface="Verdana"/>
              </a:rPr>
              <a:t>sieht.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Rauchwarnmeldern, die aufgrund eines Beschlusses der</a:t>
            </a:r>
          </a:p>
          <a:p>
            <a:r>
              <a:rPr lang="de-DE" sz="2000" dirty="0" smtClean="0">
                <a:latin typeface="Verdana"/>
                <a:cs typeface="Verdana"/>
              </a:rPr>
              <a:t>Wohnungseigentümer angebracht worden sind, stehen nicht im </a:t>
            </a:r>
          </a:p>
          <a:p>
            <a:r>
              <a:rPr lang="de-DE" sz="2000" dirty="0" smtClean="0">
                <a:latin typeface="Verdana"/>
                <a:cs typeface="Verdana"/>
              </a:rPr>
              <a:t>Sondereigentum. </a:t>
            </a:r>
            <a:endParaRPr lang="de-DE" sz="2000" dirty="0">
              <a:latin typeface="Verdana"/>
              <a:cs typeface="Verdana"/>
            </a:endParaRPr>
          </a:p>
        </p:txBody>
      </p:sp>
      <p:pic>
        <p:nvPicPr>
          <p:cNvPr id="6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1182" y="4734656"/>
            <a:ext cx="1266825" cy="1831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6418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25336" y="594010"/>
            <a:ext cx="692194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00" b="1" dirty="0" smtClean="0">
                <a:latin typeface="Verdana"/>
                <a:cs typeface="Verdana"/>
              </a:rPr>
              <a:t>Thüringer Bauordnung (</a:t>
            </a:r>
            <a:r>
              <a:rPr lang="de-DE" sz="2500" b="1" dirty="0" err="1" smtClean="0">
                <a:latin typeface="Verdana"/>
                <a:cs typeface="Verdana"/>
              </a:rPr>
              <a:t>ThürBO</a:t>
            </a:r>
            <a:r>
              <a:rPr lang="de-DE" sz="2500" b="1" dirty="0" smtClean="0">
                <a:latin typeface="Verdana"/>
                <a:cs typeface="Verdana"/>
              </a:rPr>
              <a:t>) </a:t>
            </a:r>
            <a:endParaRPr lang="de-DE" sz="2500" b="1" dirty="0">
              <a:latin typeface="Verdana"/>
              <a:cs typeface="Verdana"/>
            </a:endParaRPr>
          </a:p>
          <a:p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307276" y="1607924"/>
            <a:ext cx="1800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latin typeface="Verdana"/>
                <a:cs typeface="Verdana"/>
              </a:rPr>
              <a:t>§ 48 Abs. 4</a:t>
            </a:r>
            <a:endParaRPr lang="de-DE" sz="20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07276" y="2294108"/>
            <a:ext cx="839968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Zum Schutz von Leben und Gesundheit müssen in Wohnungen </a:t>
            </a:r>
          </a:p>
          <a:p>
            <a:r>
              <a:rPr lang="de-DE" sz="2000" dirty="0" smtClean="0">
                <a:latin typeface="Verdana"/>
                <a:cs typeface="Verdana"/>
              </a:rPr>
              <a:t>Schlafräume und Kinderzimmer sowie Flure, über die Rettungs-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wege</a:t>
            </a:r>
            <a:r>
              <a:rPr lang="de-DE" sz="2000" dirty="0" smtClean="0">
                <a:latin typeface="Verdana"/>
                <a:cs typeface="Verdana"/>
              </a:rPr>
              <a:t> von Aufenthaltsräumen führen, jeweils mindestens einen </a:t>
            </a:r>
          </a:p>
          <a:p>
            <a:r>
              <a:rPr lang="de-DE" sz="2000" dirty="0" smtClean="0">
                <a:latin typeface="Verdana"/>
                <a:cs typeface="Verdana"/>
              </a:rPr>
              <a:t>Rauchwarnmelder haben. </a:t>
            </a:r>
          </a:p>
          <a:p>
            <a:r>
              <a:rPr lang="de-DE" sz="2000" dirty="0" smtClean="0">
                <a:latin typeface="Verdana"/>
                <a:cs typeface="Verdana"/>
              </a:rPr>
              <a:t>Die Rauchwarnmelder müssen so eingebaut und betrieben wer-</a:t>
            </a:r>
          </a:p>
          <a:p>
            <a:r>
              <a:rPr lang="de-DE" sz="2000" dirty="0" smtClean="0">
                <a:latin typeface="Verdana"/>
                <a:cs typeface="Verdana"/>
              </a:rPr>
              <a:t>den, dass Brandrauch frühzeitig erkannt und gemeldet wird. </a:t>
            </a:r>
          </a:p>
          <a:p>
            <a:r>
              <a:rPr lang="de-DE" sz="2000" dirty="0" smtClean="0">
                <a:latin typeface="Verdana"/>
                <a:cs typeface="Verdana"/>
              </a:rPr>
              <a:t>Vorhandene Wohnungen sind bis zum 31. Dezember 2018 mit </a:t>
            </a:r>
          </a:p>
          <a:p>
            <a:r>
              <a:rPr lang="de-DE" sz="2000" dirty="0" smtClean="0">
                <a:latin typeface="Verdana"/>
                <a:cs typeface="Verdana"/>
              </a:rPr>
              <a:t>Rauchwarnmeldern auszurüsten. </a:t>
            </a:r>
          </a:p>
          <a:p>
            <a:r>
              <a:rPr lang="de-DE" sz="2000" dirty="0" smtClean="0">
                <a:latin typeface="Verdana"/>
                <a:cs typeface="Verdana"/>
              </a:rPr>
              <a:t>Die Einstandspflicht der Versicherer bleibt im Schadensfall </a:t>
            </a:r>
            <a:r>
              <a:rPr lang="de-DE" sz="2000" dirty="0" err="1" smtClean="0">
                <a:latin typeface="Verdana"/>
                <a:cs typeface="Verdana"/>
              </a:rPr>
              <a:t>un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smtClean="0">
                <a:latin typeface="Verdana"/>
                <a:cs typeface="Verdana"/>
              </a:rPr>
              <a:t>berührt.  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31279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03738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70270" y="419851"/>
            <a:ext cx="8873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Aufstellung eines Klimaanlagengeräts- 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Beeinträchtigung des optischen Gesamteindrucks</a:t>
            </a:r>
            <a:r>
              <a:rPr lang="de-DE" dirty="0"/>
              <a:t>?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70271" y="1532150"/>
            <a:ext cx="3985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Hamburg </a:t>
            </a:r>
          </a:p>
          <a:p>
            <a:r>
              <a:rPr lang="de-DE" i="1" dirty="0" smtClean="0">
                <a:latin typeface="Verdana"/>
                <a:cs typeface="Verdana"/>
              </a:rPr>
              <a:t>06.06.2014, Az.:  318 S 131/13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18517" y="2351265"/>
            <a:ext cx="862548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Das Aufstellen und Betreiben eines Klimaanlagengeräts auf </a:t>
            </a:r>
          </a:p>
          <a:p>
            <a:r>
              <a:rPr lang="de-DE" sz="2000" dirty="0" smtClean="0">
                <a:latin typeface="Verdana"/>
                <a:cs typeface="Verdana"/>
              </a:rPr>
              <a:t>dem Flachdach stellt keine nicht ganz unerhebliche </a:t>
            </a:r>
            <a:r>
              <a:rPr lang="de-DE" sz="2000" dirty="0" err="1" smtClean="0">
                <a:latin typeface="Verdana"/>
                <a:cs typeface="Verdana"/>
              </a:rPr>
              <a:t>Benach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teiligung</a:t>
            </a:r>
            <a:r>
              <a:rPr lang="de-DE" sz="2000" dirty="0" smtClean="0">
                <a:latin typeface="Verdana"/>
                <a:cs typeface="Verdana"/>
              </a:rPr>
              <a:t> für die Mitwohnungseigentümer dar, wenn</a:t>
            </a:r>
          </a:p>
          <a:p>
            <a:endParaRPr lang="de-DE" sz="2000" dirty="0" smtClean="0">
              <a:latin typeface="Verdana"/>
              <a:cs typeface="Verdana"/>
            </a:endParaRP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Verdana"/>
                <a:cs typeface="Verdana"/>
              </a:rPr>
              <a:t>das Gerät sich hinter dem Rand des Flachdachs quasi „versteckt“</a:t>
            </a:r>
          </a:p>
          <a:p>
            <a:pPr marL="342900" indent="-342900">
              <a:buFontTx/>
              <a:buChar char="-"/>
            </a:pPr>
            <a:r>
              <a:rPr lang="de-DE" sz="2000" dirty="0">
                <a:latin typeface="Verdana"/>
                <a:cs typeface="Verdana"/>
              </a:rPr>
              <a:t>d</a:t>
            </a:r>
            <a:r>
              <a:rPr lang="de-DE" sz="2000" dirty="0" smtClean="0">
                <a:latin typeface="Verdana"/>
                <a:cs typeface="Verdana"/>
              </a:rPr>
              <a:t>as Gerät dem Dach farblich angepasst ist 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Verdana"/>
                <a:cs typeface="Verdana"/>
              </a:rPr>
              <a:t>Kabeldurchführungen durch Fachleute bereits im </a:t>
            </a:r>
          </a:p>
          <a:p>
            <a:r>
              <a:rPr lang="de-DE" sz="2000" dirty="0" smtClean="0">
                <a:latin typeface="Verdana"/>
                <a:cs typeface="Verdana"/>
              </a:rPr>
              <a:t>    Rahmen der Flachdachsanierung erfolgte</a:t>
            </a:r>
          </a:p>
          <a:p>
            <a:pPr marL="342900" indent="-342900">
              <a:buFontTx/>
              <a:buChar char="-"/>
            </a:pPr>
            <a:r>
              <a:rPr lang="de-DE" sz="2000" dirty="0" smtClean="0">
                <a:latin typeface="Verdana"/>
                <a:cs typeface="Verdana"/>
              </a:rPr>
              <a:t>Betriebsgefahren und Geräusche nicht zu besorgen</a:t>
            </a:r>
          </a:p>
          <a:p>
            <a:r>
              <a:rPr lang="de-DE" sz="2000" dirty="0">
                <a:latin typeface="Verdana"/>
                <a:cs typeface="Verdana"/>
              </a:rPr>
              <a:t> </a:t>
            </a:r>
            <a:r>
              <a:rPr lang="de-DE" sz="2000" dirty="0" smtClean="0">
                <a:latin typeface="Verdana"/>
                <a:cs typeface="Verdana"/>
              </a:rPr>
              <a:t>   gen sind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Der Eigentümer muss sich nicht auf einen Auf-</a:t>
            </a:r>
          </a:p>
          <a:p>
            <a:r>
              <a:rPr lang="de-DE" sz="2000" dirty="0" err="1">
                <a:latin typeface="Verdana"/>
                <a:cs typeface="Verdana"/>
              </a:rPr>
              <a:t>s</a:t>
            </a:r>
            <a:r>
              <a:rPr lang="de-DE" sz="2000" dirty="0" err="1" smtClean="0">
                <a:latin typeface="Verdana"/>
                <a:cs typeface="Verdana"/>
              </a:rPr>
              <a:t>tellungsort</a:t>
            </a:r>
            <a:r>
              <a:rPr lang="de-DE" sz="2000" dirty="0" smtClean="0">
                <a:latin typeface="Verdana"/>
                <a:cs typeface="Verdana"/>
              </a:rPr>
              <a:t> </a:t>
            </a:r>
            <a:r>
              <a:rPr lang="de-DE" sz="2000" dirty="0">
                <a:latin typeface="Verdana"/>
                <a:cs typeface="Verdana"/>
              </a:rPr>
              <a:t>v</a:t>
            </a:r>
            <a:r>
              <a:rPr lang="de-DE" sz="2000" dirty="0" smtClean="0">
                <a:latin typeface="Verdana"/>
                <a:cs typeface="Verdana"/>
              </a:rPr>
              <a:t>erweisen lassen (Bsp.: sein Balkon)  </a:t>
            </a:r>
          </a:p>
          <a:p>
            <a:endParaRPr lang="de-DE" sz="2000" dirty="0" smtClean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  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48709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03738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72877" y="325384"/>
            <a:ext cx="868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Anbau eines Außenlifts als bauliche Veränderung 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72877" y="1144093"/>
            <a:ext cx="3904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München</a:t>
            </a:r>
          </a:p>
          <a:p>
            <a:r>
              <a:rPr lang="de-DE" i="1" dirty="0" smtClean="0">
                <a:latin typeface="Verdana"/>
                <a:cs typeface="Verdana"/>
              </a:rPr>
              <a:t>23.06.2014, Az.: 1 S 13821/13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72877" y="2036276"/>
            <a:ext cx="849097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Der Anbau eines Außenlifts für einen gehbehinderten Nutzer</a:t>
            </a:r>
          </a:p>
          <a:p>
            <a:r>
              <a:rPr lang="de-DE" sz="2000" dirty="0" smtClean="0">
                <a:latin typeface="Verdana"/>
                <a:cs typeface="Verdana"/>
              </a:rPr>
              <a:t>stellt eine bauliche Veränderung dar.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Auf eine Modernisierungsmaßnahme besteht kein Individual-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anspruch</a:t>
            </a:r>
            <a:r>
              <a:rPr lang="de-DE" sz="2000" dirty="0" smtClean="0">
                <a:latin typeface="Verdana"/>
                <a:cs typeface="Verdana"/>
              </a:rPr>
              <a:t>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3. Eine- beschlossene- </a:t>
            </a:r>
            <a:r>
              <a:rPr lang="de-DE" sz="2000" dirty="0" err="1" smtClean="0">
                <a:latin typeface="Verdana"/>
                <a:cs typeface="Verdana"/>
              </a:rPr>
              <a:t>Kostentragungsregelung</a:t>
            </a:r>
            <a:r>
              <a:rPr lang="de-DE" sz="2000" dirty="0" smtClean="0">
                <a:latin typeface="Verdana"/>
                <a:cs typeface="Verdana"/>
              </a:rPr>
              <a:t> für den Außen-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lift</a:t>
            </a:r>
            <a:r>
              <a:rPr lang="de-DE" sz="2000" dirty="0" smtClean="0">
                <a:latin typeface="Verdana"/>
                <a:cs typeface="Verdana"/>
              </a:rPr>
              <a:t> zu Lasten des Bauwilligen ist auch mit dessen Einverständnis </a:t>
            </a:r>
          </a:p>
          <a:p>
            <a:r>
              <a:rPr lang="de-DE" sz="2000" dirty="0" smtClean="0">
                <a:latin typeface="Verdana"/>
                <a:cs typeface="Verdana"/>
              </a:rPr>
              <a:t>nichtig; insoweit bedarf es- da Dauerregelung- einer </a:t>
            </a:r>
          </a:p>
          <a:p>
            <a:r>
              <a:rPr lang="de-DE" sz="2000" dirty="0" smtClean="0">
                <a:latin typeface="Verdana"/>
                <a:cs typeface="Verdana"/>
              </a:rPr>
              <a:t>Vereinbarung.</a:t>
            </a:r>
          </a:p>
          <a:p>
            <a:r>
              <a:rPr lang="de-DE" sz="2000" dirty="0" smtClean="0">
                <a:latin typeface="Verdana"/>
                <a:cs typeface="Verdana"/>
              </a:rPr>
              <a:t> </a:t>
            </a:r>
          </a:p>
          <a:p>
            <a:r>
              <a:rPr lang="de-DE" sz="2000" dirty="0" smtClean="0">
                <a:latin typeface="Verdana"/>
                <a:cs typeface="Verdana"/>
              </a:rPr>
              <a:t>4. Der Begriff „Wartungskosten“ ist unklar.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5. Bei fehlender Teilbarkeit ist ein Beschluss insgesamt </a:t>
            </a:r>
          </a:p>
          <a:p>
            <a:r>
              <a:rPr lang="de-DE" sz="2000" dirty="0" smtClean="0">
                <a:latin typeface="Verdana"/>
                <a:cs typeface="Verdana"/>
              </a:rPr>
              <a:t>nichtig.   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5310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35226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62382" y="430432"/>
            <a:ext cx="791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Das Recht auf behindertengerechten Zugang 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72877" y="1165086"/>
            <a:ext cx="34686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AG Warendorf</a:t>
            </a:r>
          </a:p>
          <a:p>
            <a:r>
              <a:rPr lang="de-DE" i="1" dirty="0" smtClean="0">
                <a:latin typeface="Verdana"/>
                <a:cs typeface="Verdana"/>
              </a:rPr>
              <a:t>30.09.2014, Az.: 48 C 5/14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72877" y="1981832"/>
            <a:ext cx="905889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Ob eine Beeinträchtigung der Wohnungseigentümer über das </a:t>
            </a:r>
            <a:r>
              <a:rPr lang="de-DE" sz="2000" dirty="0" err="1" smtClean="0">
                <a:latin typeface="Verdana"/>
                <a:cs typeface="Verdana"/>
              </a:rPr>
              <a:t>un</a:t>
            </a:r>
            <a:r>
              <a:rPr lang="de-DE" sz="2000" dirty="0" smtClean="0">
                <a:latin typeface="Verdana"/>
                <a:cs typeface="Verdana"/>
              </a:rPr>
              <a:t>-</a:t>
            </a:r>
          </a:p>
          <a:p>
            <a:r>
              <a:rPr lang="de-DE" sz="2000" dirty="0" smtClean="0">
                <a:latin typeface="Verdana"/>
                <a:cs typeface="Verdana"/>
              </a:rPr>
              <a:t>vermeidliche Maß hinausgeht, ist im Rahmen einer umfassenden </a:t>
            </a:r>
          </a:p>
          <a:p>
            <a:r>
              <a:rPr lang="de-DE" sz="2000" dirty="0" smtClean="0">
                <a:latin typeface="Verdana"/>
                <a:cs typeface="Verdana"/>
              </a:rPr>
              <a:t>Interessenabwägung festzustellen.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Dem grundrechtlich geschützten Recht auf einen behinderten- </a:t>
            </a:r>
          </a:p>
          <a:p>
            <a:r>
              <a:rPr lang="de-DE" sz="2000" dirty="0" smtClean="0">
                <a:latin typeface="Verdana"/>
                <a:cs typeface="Verdana"/>
              </a:rPr>
              <a:t>gerechten Zugang ist das Eigentumsrecht der übrigen Wohnungs-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eigentümer</a:t>
            </a:r>
            <a:r>
              <a:rPr lang="de-DE" sz="2000" dirty="0" smtClean="0">
                <a:latin typeface="Verdana"/>
                <a:cs typeface="Verdana"/>
              </a:rPr>
              <a:t> gegenüber zu stellen. Die erforderliche Abwägung muss</a:t>
            </a:r>
          </a:p>
          <a:p>
            <a:r>
              <a:rPr lang="de-DE" sz="2000" dirty="0" smtClean="0">
                <a:latin typeface="Verdana"/>
                <a:cs typeface="Verdana"/>
              </a:rPr>
              <a:t>berücksichtigen, dass einerseits der barrierefreie Zugang zu der </a:t>
            </a:r>
          </a:p>
          <a:p>
            <a:r>
              <a:rPr lang="de-DE" sz="2000" dirty="0" smtClean="0">
                <a:latin typeface="Verdana"/>
                <a:cs typeface="Verdana"/>
              </a:rPr>
              <a:t>Wohnung nicht vorenthalten bleiben kann, andererseits </a:t>
            </a:r>
          </a:p>
          <a:p>
            <a:r>
              <a:rPr lang="de-DE" sz="2000" dirty="0" smtClean="0">
                <a:latin typeface="Verdana"/>
                <a:cs typeface="Verdana"/>
              </a:rPr>
              <a:t>für den Zugang ein Weg gefunden werden muss, der </a:t>
            </a:r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nicht über das bei einem geordneten Zusammenleben</a:t>
            </a:r>
          </a:p>
          <a:p>
            <a:r>
              <a:rPr lang="de-DE" sz="2000" dirty="0" smtClean="0">
                <a:latin typeface="Verdana"/>
                <a:cs typeface="Verdana"/>
              </a:rPr>
              <a:t>mit Behinderten Zumutbare hinausgeht.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41352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376262" y="675943"/>
            <a:ext cx="3113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u="sng" dirty="0" smtClean="0">
                <a:latin typeface="Verdana"/>
                <a:cs typeface="Verdana"/>
              </a:rPr>
              <a:t>Gliederung</a:t>
            </a:r>
            <a:endParaRPr lang="de-DE" sz="2800" b="1" u="sng" dirty="0">
              <a:latin typeface="Verdana"/>
              <a:cs typeface="Verdana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66304" y="1751306"/>
            <a:ext cx="8553919" cy="4493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 smtClean="0">
                <a:latin typeface="Verdana"/>
                <a:cs typeface="Verdana"/>
              </a:rPr>
              <a:t>1.	Nutzungsregelungen/ Gebrauch des gemeinschaftlichen</a:t>
            </a:r>
          </a:p>
          <a:p>
            <a:r>
              <a:rPr lang="de-DE" sz="2200" dirty="0" smtClean="0">
                <a:latin typeface="Verdana"/>
                <a:cs typeface="Verdana"/>
              </a:rPr>
              <a:t>     Eigentums</a:t>
            </a:r>
          </a:p>
          <a:p>
            <a:endParaRPr lang="de-DE" sz="2200" dirty="0" smtClean="0">
              <a:latin typeface="Verdana"/>
              <a:cs typeface="Verdana"/>
            </a:endParaRPr>
          </a:p>
          <a:p>
            <a:r>
              <a:rPr lang="de-DE" sz="2200" dirty="0" smtClean="0">
                <a:latin typeface="Verdana"/>
                <a:cs typeface="Verdana"/>
              </a:rPr>
              <a:t>2.	Bauliche Veränderungen </a:t>
            </a:r>
          </a:p>
          <a:p>
            <a:endParaRPr lang="de-DE" sz="2200" dirty="0" smtClean="0">
              <a:latin typeface="Verdana"/>
              <a:cs typeface="Verdana"/>
            </a:endParaRPr>
          </a:p>
          <a:p>
            <a:r>
              <a:rPr lang="de-DE" sz="2200" dirty="0" smtClean="0">
                <a:latin typeface="Verdana"/>
                <a:cs typeface="Verdana"/>
              </a:rPr>
              <a:t>3.	Instandsetzung/ Instandhaltung</a:t>
            </a:r>
          </a:p>
          <a:p>
            <a:r>
              <a:rPr lang="de-DE" sz="2200" dirty="0" smtClean="0">
                <a:latin typeface="Verdana"/>
                <a:cs typeface="Verdana"/>
              </a:rPr>
              <a:t> </a:t>
            </a:r>
          </a:p>
          <a:p>
            <a:r>
              <a:rPr lang="de-DE" sz="2200" dirty="0" smtClean="0">
                <a:latin typeface="Verdana"/>
                <a:cs typeface="Verdana"/>
              </a:rPr>
              <a:t>4.	Verhältnis der Wohnungseigentümer/ des Verbandes</a:t>
            </a:r>
          </a:p>
          <a:p>
            <a:r>
              <a:rPr lang="de-DE" sz="2200" dirty="0" smtClean="0">
                <a:latin typeface="Verdana"/>
                <a:cs typeface="Verdana"/>
              </a:rPr>
              <a:t>     zum Verwalter</a:t>
            </a:r>
          </a:p>
          <a:p>
            <a:endParaRPr lang="de-DE" sz="2200" dirty="0" smtClean="0">
              <a:latin typeface="Verdana"/>
              <a:cs typeface="Verdana"/>
            </a:endParaRPr>
          </a:p>
          <a:p>
            <a:r>
              <a:rPr lang="de-DE" sz="2200" dirty="0" smtClean="0">
                <a:latin typeface="Verdana"/>
                <a:cs typeface="Verdana"/>
              </a:rPr>
              <a:t>5.	Versammlung der Wohnungseigentümer</a:t>
            </a:r>
          </a:p>
          <a:p>
            <a:endParaRPr lang="de-DE" sz="2200" dirty="0" smtClean="0">
              <a:latin typeface="Verdana"/>
              <a:cs typeface="Verdana"/>
            </a:endParaRPr>
          </a:p>
          <a:p>
            <a:r>
              <a:rPr lang="de-DE" sz="2200" dirty="0" smtClean="0">
                <a:latin typeface="Verdana"/>
                <a:cs typeface="Verdana"/>
              </a:rPr>
              <a:t>6.	Probleme im Rechtstreit </a:t>
            </a:r>
            <a:endParaRPr lang="de-DE" sz="22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26585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3448" y="4629692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62382" y="271112"/>
            <a:ext cx="74710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Voraussetzung für eine zulässige bauliche 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Veränderung 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62382" y="1270050"/>
            <a:ext cx="38626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Frankfurt/ M. </a:t>
            </a:r>
          </a:p>
          <a:p>
            <a:r>
              <a:rPr lang="de-DE" i="1" dirty="0" smtClean="0">
                <a:latin typeface="Verdana"/>
                <a:cs typeface="Verdana"/>
              </a:rPr>
              <a:t>30.04.2014, Az.: 2-13 S 38/13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78420" y="2162231"/>
            <a:ext cx="89655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Die ursprüngliche Pergola hätte eine zulässige bauliche </a:t>
            </a:r>
            <a:r>
              <a:rPr lang="de-DE" sz="2000" dirty="0" err="1" smtClean="0">
                <a:latin typeface="Verdana"/>
                <a:cs typeface="Verdana"/>
              </a:rPr>
              <a:t>Ver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änderung</a:t>
            </a:r>
            <a:r>
              <a:rPr lang="de-DE" sz="2000" dirty="0" smtClean="0">
                <a:latin typeface="Verdana"/>
                <a:cs typeface="Verdana"/>
              </a:rPr>
              <a:t> im Sinne von § 22 Abs. 1 WEG dargestellt, wenn </a:t>
            </a:r>
          </a:p>
          <a:p>
            <a:r>
              <a:rPr lang="de-DE" sz="2000" dirty="0" smtClean="0">
                <a:latin typeface="Verdana"/>
                <a:cs typeface="Verdana"/>
              </a:rPr>
              <a:t>sämtliche Eigentümer , die gemäß § 14 Abs. 1 WEG  hierdurch </a:t>
            </a:r>
          </a:p>
          <a:p>
            <a:r>
              <a:rPr lang="de-DE" sz="2000" dirty="0" smtClean="0">
                <a:latin typeface="Verdana"/>
                <a:cs typeface="Verdana"/>
              </a:rPr>
              <a:t>in ihren Rechten beeinträchtigt gewesen wären, zugestimmt </a:t>
            </a:r>
          </a:p>
          <a:p>
            <a:r>
              <a:rPr lang="de-DE" sz="2000" dirty="0" smtClean="0">
                <a:latin typeface="Verdana"/>
                <a:cs typeface="Verdana"/>
              </a:rPr>
              <a:t>hätten.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Mangels einer Legalisierung der ursprünglichen baulichen Maß-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nahme</a:t>
            </a:r>
            <a:r>
              <a:rPr lang="de-DE" sz="2000" dirty="0" smtClean="0">
                <a:latin typeface="Verdana"/>
                <a:cs typeface="Verdana"/>
              </a:rPr>
              <a:t> durch die Verjährung des Beseitigungsanspruches stellt </a:t>
            </a:r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jede Verlängerung, die an der baulichen Maßnahme vor- </a:t>
            </a:r>
          </a:p>
          <a:p>
            <a:r>
              <a:rPr lang="de-DE" sz="2000" dirty="0" smtClean="0">
                <a:latin typeface="Verdana"/>
                <a:cs typeface="Verdana"/>
              </a:rPr>
              <a:t>genommen wird, einen erneuten Eingriff dar, der erneut </a:t>
            </a:r>
          </a:p>
          <a:p>
            <a:r>
              <a:rPr lang="de-DE" sz="2000" dirty="0" smtClean="0">
                <a:latin typeface="Verdana"/>
                <a:cs typeface="Verdana"/>
              </a:rPr>
              <a:t>zu einem Beseitigungsanspruch des benachteiligten </a:t>
            </a:r>
          </a:p>
          <a:p>
            <a:r>
              <a:rPr lang="de-DE" sz="2000" dirty="0" smtClean="0">
                <a:latin typeface="Verdana"/>
                <a:cs typeface="Verdana"/>
              </a:rPr>
              <a:t>Miteigentümers führt.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19692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72877" y="577295"/>
            <a:ext cx="8519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Pflicht zur sofortigen Vornahme von dringenden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Sanierungsmaßnahmen  </a:t>
            </a:r>
            <a:endParaRPr lang="de-DE" sz="2400" b="1" dirty="0">
              <a:latin typeface="Verdana"/>
              <a:cs typeface="Verdana"/>
            </a:endParaRPr>
          </a:p>
        </p:txBody>
      </p:sp>
      <p:pic>
        <p:nvPicPr>
          <p:cNvPr id="3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35226"/>
            <a:ext cx="1266825" cy="1831975"/>
          </a:xfrm>
          <a:prstGeom prst="rect">
            <a:avLst/>
          </a:prstGeom>
          <a:noFill/>
        </p:spPr>
      </p:pic>
      <p:sp>
        <p:nvSpPr>
          <p:cNvPr id="4" name="Textfeld 3"/>
          <p:cNvSpPr txBox="1"/>
          <p:nvPr/>
        </p:nvSpPr>
        <p:spPr>
          <a:xfrm>
            <a:off x="272877" y="1563944"/>
            <a:ext cx="3570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BGH </a:t>
            </a:r>
          </a:p>
          <a:p>
            <a:r>
              <a:rPr lang="de-DE" i="1" dirty="0" smtClean="0">
                <a:latin typeface="Verdana"/>
                <a:cs typeface="Verdana"/>
              </a:rPr>
              <a:t>17.10.2014, Az.:  V ZR 9/14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72877" y="2298684"/>
            <a:ext cx="8725466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Entspricht nur die sofortige Vornahme einer zu Instandsetzung </a:t>
            </a:r>
          </a:p>
          <a:p>
            <a:r>
              <a:rPr lang="de-DE" sz="2000" dirty="0" smtClean="0">
                <a:latin typeface="Verdana"/>
                <a:cs typeface="Verdana"/>
              </a:rPr>
              <a:t>des gemeinschaftlichen Eigentums erforderlichen Sanierungs-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maßnahme</a:t>
            </a:r>
            <a:r>
              <a:rPr lang="de-DE" sz="2000" dirty="0" smtClean="0">
                <a:latin typeface="Verdana"/>
                <a:cs typeface="Verdana"/>
              </a:rPr>
              <a:t> ordnungsgemäßer Verwaltung, ist für die </a:t>
            </a:r>
            <a:r>
              <a:rPr lang="de-DE" sz="2000" dirty="0" err="1" smtClean="0">
                <a:latin typeface="Verdana"/>
                <a:cs typeface="Verdana"/>
              </a:rPr>
              <a:t>Berücksich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tigung</a:t>
            </a:r>
            <a:r>
              <a:rPr lang="de-DE" sz="2000" dirty="0" smtClean="0">
                <a:latin typeface="Verdana"/>
                <a:cs typeface="Verdana"/>
              </a:rPr>
              <a:t> finanzieller Schwierigkeiten oder des Alters einzelner </a:t>
            </a:r>
          </a:p>
          <a:p>
            <a:r>
              <a:rPr lang="de-DE" sz="2000" dirty="0" smtClean="0">
                <a:latin typeface="Verdana"/>
                <a:cs typeface="Verdana"/>
              </a:rPr>
              <a:t>Wohnungseigentümer kein Raum.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Erleidet ein einzelner Wohnungseigentümer einen Schaden </a:t>
            </a:r>
          </a:p>
          <a:p>
            <a:r>
              <a:rPr lang="de-DE" sz="2000" dirty="0" smtClean="0">
                <a:latin typeface="Verdana"/>
                <a:cs typeface="Verdana"/>
              </a:rPr>
              <a:t>an seinem Sondereigentum, weil eine Beschlussfassung </a:t>
            </a:r>
          </a:p>
          <a:p>
            <a:r>
              <a:rPr lang="de-DE" sz="2000" dirty="0" smtClean="0">
                <a:latin typeface="Verdana"/>
                <a:cs typeface="Verdana"/>
              </a:rPr>
              <a:t>über die sofortige Vornahme derartiger Instandsetzungs-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maßnahmen</a:t>
            </a:r>
            <a:r>
              <a:rPr lang="de-DE" sz="2000" dirty="0" smtClean="0">
                <a:latin typeface="Verdana"/>
                <a:cs typeface="Verdana"/>
              </a:rPr>
              <a:t> unterblieben ist, so trifft die Verpflichtung </a:t>
            </a:r>
          </a:p>
          <a:p>
            <a:r>
              <a:rPr lang="de-DE" sz="2000" dirty="0" smtClean="0">
                <a:latin typeface="Verdana"/>
                <a:cs typeface="Verdana"/>
              </a:rPr>
              <a:t>zum Schadenersatz nicht den rechtsfähigen Verband,</a:t>
            </a:r>
          </a:p>
          <a:p>
            <a:r>
              <a:rPr lang="de-DE" sz="2000" dirty="0" smtClean="0">
                <a:latin typeface="Verdana"/>
                <a:cs typeface="Verdana"/>
              </a:rPr>
              <a:t>sondern diejenigen Wohnungseigentümer, die schuld-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haft</a:t>
            </a:r>
            <a:r>
              <a:rPr lang="de-DE" sz="2000" dirty="0" smtClean="0">
                <a:latin typeface="Verdana"/>
                <a:cs typeface="Verdana"/>
              </a:rPr>
              <a:t> entweder untätig geblieben sind oder nicht für die </a:t>
            </a:r>
          </a:p>
          <a:p>
            <a:r>
              <a:rPr lang="de-DE" sz="2000" dirty="0" smtClean="0">
                <a:latin typeface="Verdana"/>
                <a:cs typeface="Verdana"/>
              </a:rPr>
              <a:t>erforderliche Maßnahme gestimmt bzw. sich enthalten haben. </a:t>
            </a:r>
          </a:p>
        </p:txBody>
      </p:sp>
    </p:spTree>
    <p:extLst>
      <p:ext uri="{BB962C8B-B14F-4D97-AF65-F5344CB8AC3E}">
        <p14:creationId xmlns:p14="http://schemas.microsoft.com/office/powerpoint/2010/main" val="3071804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35226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83962" y="283399"/>
            <a:ext cx="9551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latin typeface="Verdana"/>
                <a:cs typeface="Verdana"/>
              </a:rPr>
              <a:t>Instandhaltungspflichten Sondernutzungsflächen: Schwebende </a:t>
            </a:r>
            <a:r>
              <a:rPr lang="de-DE" b="1" dirty="0" err="1" smtClean="0">
                <a:latin typeface="Verdana"/>
                <a:cs typeface="Verdana"/>
              </a:rPr>
              <a:t>Un</a:t>
            </a:r>
            <a:r>
              <a:rPr lang="de-DE" b="1" dirty="0" smtClean="0">
                <a:latin typeface="Verdana"/>
                <a:cs typeface="Verdana"/>
              </a:rPr>
              <a:t>-</a:t>
            </a:r>
          </a:p>
          <a:p>
            <a:r>
              <a:rPr lang="de-DE" b="1" dirty="0" err="1" smtClean="0">
                <a:latin typeface="Verdana"/>
                <a:cs typeface="Verdana"/>
              </a:rPr>
              <a:t>wirksamkeit</a:t>
            </a:r>
            <a:r>
              <a:rPr lang="de-DE" b="1" dirty="0" smtClean="0">
                <a:latin typeface="Verdana"/>
                <a:cs typeface="Verdana"/>
              </a:rPr>
              <a:t> Mehrheitsbeschluss über Änderung d. Teilungserklärung</a:t>
            </a:r>
            <a:endParaRPr lang="de-DE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62381" y="1144094"/>
            <a:ext cx="3863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BGH</a:t>
            </a:r>
          </a:p>
          <a:p>
            <a:r>
              <a:rPr lang="de-DE" i="1" dirty="0" smtClean="0">
                <a:latin typeface="Verdana"/>
                <a:cs typeface="Verdana"/>
              </a:rPr>
              <a:t>10.10.2014, Az.:  V ZR 315/13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62381" y="1941810"/>
            <a:ext cx="8969122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Die durch eine Öffnungsklausel legitimierte Mehrheitsmacht wird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materiellrechtlich</a:t>
            </a:r>
            <a:r>
              <a:rPr lang="de-DE" sz="2000" dirty="0" smtClean="0">
                <a:latin typeface="Verdana"/>
                <a:cs typeface="Verdana"/>
              </a:rPr>
              <a:t> u. a. durch </a:t>
            </a:r>
            <a:r>
              <a:rPr lang="de-DE" sz="2000" dirty="0" err="1" smtClean="0">
                <a:latin typeface="Verdana"/>
                <a:cs typeface="Verdana"/>
              </a:rPr>
              <a:t>unentziehbare</a:t>
            </a:r>
            <a:r>
              <a:rPr lang="de-DE" sz="2000" dirty="0" smtClean="0">
                <a:latin typeface="Verdana"/>
                <a:cs typeface="Verdana"/>
              </a:rPr>
              <a:t>, aber verzichtbare Mit-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gliedschaftsrechte</a:t>
            </a:r>
            <a:r>
              <a:rPr lang="de-DE" sz="2000" dirty="0" smtClean="0">
                <a:latin typeface="Verdana"/>
                <a:cs typeface="Verdana"/>
              </a:rPr>
              <a:t> begrenzt; ein in solche Rechte ohne Zustimmung </a:t>
            </a:r>
          </a:p>
          <a:p>
            <a:r>
              <a:rPr lang="de-DE" sz="2000" dirty="0" smtClean="0">
                <a:latin typeface="Verdana"/>
                <a:cs typeface="Verdana"/>
              </a:rPr>
              <a:t>der nachteilig betroffenen Wohnungseigentümer eingreifender </a:t>
            </a:r>
            <a:r>
              <a:rPr lang="de-DE" sz="2000" dirty="0" err="1" smtClean="0">
                <a:latin typeface="Verdana"/>
                <a:cs typeface="Verdana"/>
              </a:rPr>
              <a:t>Be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schluss</a:t>
            </a:r>
            <a:r>
              <a:rPr lang="de-DE" sz="2000" dirty="0" smtClean="0">
                <a:latin typeface="Verdana"/>
                <a:cs typeface="Verdana"/>
              </a:rPr>
              <a:t> ist schwebend unwirksam.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Zu den </a:t>
            </a:r>
            <a:r>
              <a:rPr lang="de-DE" sz="2000" dirty="0" err="1" smtClean="0">
                <a:latin typeface="Verdana"/>
                <a:cs typeface="Verdana"/>
              </a:rPr>
              <a:t>unentziehbaren</a:t>
            </a:r>
            <a:r>
              <a:rPr lang="de-DE" sz="2000" dirty="0" smtClean="0">
                <a:latin typeface="Verdana"/>
                <a:cs typeface="Verdana"/>
              </a:rPr>
              <a:t> , aber verzichtbaren Mitgliedschafts- </a:t>
            </a:r>
          </a:p>
          <a:p>
            <a:r>
              <a:rPr lang="de-DE" sz="2000" dirty="0" smtClean="0">
                <a:latin typeface="Verdana"/>
                <a:cs typeface="Verdana"/>
              </a:rPr>
              <a:t>rechten gehört das sog. Belastungsverbot, das jeden Wohnungs-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eigentümer</a:t>
            </a:r>
            <a:r>
              <a:rPr lang="de-DE" sz="2000" dirty="0" smtClean="0">
                <a:latin typeface="Verdana"/>
                <a:cs typeface="Verdana"/>
              </a:rPr>
              <a:t> vor der Aufbürdung neuer (originärer) – sich</a:t>
            </a:r>
          </a:p>
          <a:p>
            <a:r>
              <a:rPr lang="de-DE" sz="2000" dirty="0" smtClean="0">
                <a:latin typeface="Verdana"/>
                <a:cs typeface="Verdana"/>
              </a:rPr>
              <a:t>weder aus dem Gesetz noch aus der bisherigen Gemein-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schaftsordnung</a:t>
            </a:r>
            <a:r>
              <a:rPr lang="de-DE" sz="2000" dirty="0" smtClean="0">
                <a:latin typeface="Verdana"/>
                <a:cs typeface="Verdana"/>
              </a:rPr>
              <a:t> ergebender- Leistungspflichten schützt.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43442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77240" y="167743"/>
            <a:ext cx="7543800" cy="802771"/>
          </a:xfrm>
        </p:spPr>
        <p:txBody>
          <a:bodyPr/>
          <a:lstStyle/>
          <a:p>
            <a:r>
              <a:rPr lang="de-DE" dirty="0" smtClean="0"/>
              <a:t>             </a:t>
            </a:r>
            <a:r>
              <a:rPr lang="de-DE" sz="4400" dirty="0" smtClean="0"/>
              <a:t>Beschlusstext</a:t>
            </a:r>
            <a:endParaRPr lang="de-DE" sz="4400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46939" y="1341944"/>
            <a:ext cx="7871088" cy="5516055"/>
          </a:xfrm>
        </p:spPr>
        <p:txBody>
          <a:bodyPr>
            <a:normAutofit/>
          </a:bodyPr>
          <a:lstStyle/>
          <a:p>
            <a:pPr marL="18288" indent="0" algn="just">
              <a:buNone/>
            </a:pPr>
            <a:r>
              <a:rPr lang="de-DE" sz="2400" dirty="0" smtClean="0"/>
              <a:t>Die Gemeinschaft beschließt in Änderung der Teilungserklärung ..., dass hinsichtlich der Sondernutzungsflächen der Erdgeschosswohnungen... die ordnungsgemäße Instandhaltung in Gestalt von Gartenpflege- und Reinigungsarbeiten den jeweiligen Sondernutzungsberechtigten obliegt und diese auch die dadurch entstehenden Kosten zu tragen haben. Dies schließt die notwendige Bewässerung mit ein.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725441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31284" y="283399"/>
            <a:ext cx="787968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Schadensersatzansprüche gegen Verwalter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Pflicht zur Durchführung v. </a:t>
            </a:r>
            <a:r>
              <a:rPr lang="de-DE" sz="2400" b="1" dirty="0" err="1" smtClean="0">
                <a:latin typeface="Verdana"/>
                <a:cs typeface="Verdana"/>
              </a:rPr>
              <a:t>Instandsetzungs</a:t>
            </a:r>
            <a:endParaRPr lang="de-DE" sz="2400" b="1" dirty="0" smtClean="0">
              <a:latin typeface="Verdana"/>
              <a:cs typeface="Verdana"/>
            </a:endParaRPr>
          </a:p>
          <a:p>
            <a:r>
              <a:rPr lang="de-DE" sz="2400" b="1" dirty="0" err="1" smtClean="0">
                <a:latin typeface="Verdana"/>
                <a:cs typeface="Verdana"/>
              </a:rPr>
              <a:t>maßnahmen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31284" y="1700395"/>
            <a:ext cx="3757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Hamburg</a:t>
            </a:r>
          </a:p>
          <a:p>
            <a:r>
              <a:rPr lang="de-DE" i="1" dirty="0" smtClean="0">
                <a:latin typeface="Verdana"/>
                <a:cs typeface="Verdana"/>
              </a:rPr>
              <a:t>09.04.2014, Az.: 318 S 70/13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31284" y="2729030"/>
            <a:ext cx="871639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1. Auch wenn ein geschädigter Sondereigentümer nicht Vertrags-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partner</a:t>
            </a:r>
            <a:r>
              <a:rPr lang="de-DE" sz="2000" dirty="0" smtClean="0">
                <a:latin typeface="Verdana"/>
                <a:cs typeface="Verdana"/>
              </a:rPr>
              <a:t> des WEG- Verwalters ist, kann er ohne Ermächtigungs-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beschluss</a:t>
            </a:r>
            <a:r>
              <a:rPr lang="de-DE" sz="2000" dirty="0" smtClean="0">
                <a:latin typeface="Verdana"/>
                <a:cs typeface="Verdana"/>
              </a:rPr>
              <a:t> seine Schadensersatzansprüche gegenüber dem </a:t>
            </a:r>
          </a:p>
          <a:p>
            <a:r>
              <a:rPr lang="de-DE" sz="2000" dirty="0" smtClean="0">
                <a:latin typeface="Verdana"/>
                <a:cs typeface="Verdana"/>
              </a:rPr>
              <a:t>Verwalter geltend machen.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Es ist primär Sache der Wohnungseigentümer für eine Instand-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setzung</a:t>
            </a:r>
            <a:r>
              <a:rPr lang="de-DE" sz="2000" dirty="0" smtClean="0">
                <a:latin typeface="Verdana"/>
                <a:cs typeface="Verdana"/>
              </a:rPr>
              <a:t> und Instandhaltung zu sorgen; der Verwalter ist </a:t>
            </a:r>
          </a:p>
          <a:p>
            <a:r>
              <a:rPr lang="de-DE" sz="2000" dirty="0" smtClean="0">
                <a:latin typeface="Verdana"/>
                <a:cs typeface="Verdana"/>
              </a:rPr>
              <a:t>nur weisungsgebundener Sachwalter und Vollzugsorgan.  </a:t>
            </a:r>
            <a:endParaRPr lang="de-DE" sz="2000" dirty="0">
              <a:latin typeface="Verdana"/>
              <a:cs typeface="Verdana"/>
            </a:endParaRPr>
          </a:p>
        </p:txBody>
      </p:sp>
      <p:pic>
        <p:nvPicPr>
          <p:cNvPr id="5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724159"/>
            <a:ext cx="1266825" cy="1831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6610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35226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83372" y="451339"/>
            <a:ext cx="8753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Haftung des Verwalters wegen Pflichtverletzung 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bei Umsetzung eines Eigentümerbeschlusses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83372" y="1679403"/>
            <a:ext cx="4202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AG München</a:t>
            </a:r>
          </a:p>
          <a:p>
            <a:r>
              <a:rPr lang="de-DE" i="1" dirty="0" smtClean="0">
                <a:latin typeface="Verdana"/>
                <a:cs typeface="Verdana"/>
              </a:rPr>
              <a:t>11.04.2014, Az.: 481 C 31813/13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83372" y="2581549"/>
            <a:ext cx="861909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Zum Verwaltungsvermögen der Wohnungseigentümer-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gemeinschaft</a:t>
            </a:r>
            <a:r>
              <a:rPr lang="de-DE" sz="2000" dirty="0" smtClean="0">
                <a:latin typeface="Verdana"/>
                <a:cs typeface="Verdana"/>
              </a:rPr>
              <a:t> gehören Schadensersatzansprüche gegen den </a:t>
            </a:r>
          </a:p>
          <a:p>
            <a:r>
              <a:rPr lang="de-DE" sz="2000" dirty="0" smtClean="0">
                <a:latin typeface="Verdana"/>
                <a:cs typeface="Verdana"/>
              </a:rPr>
              <a:t>Verwalter wegen Verletzung des Verwaltervertrages.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Wird der Verwalter in einem Eigentümerbeschluss zur </a:t>
            </a:r>
            <a:r>
              <a:rPr lang="de-DE" sz="2000" dirty="0" err="1" smtClean="0">
                <a:latin typeface="Verdana"/>
                <a:cs typeface="Verdana"/>
              </a:rPr>
              <a:t>Beauf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tragung</a:t>
            </a:r>
            <a:r>
              <a:rPr lang="de-DE" sz="2000" dirty="0" smtClean="0">
                <a:latin typeface="Verdana"/>
                <a:cs typeface="Verdana"/>
              </a:rPr>
              <a:t> Rechtsanwalts mit der Maßgabe ermächtigt, dass dessen </a:t>
            </a:r>
          </a:p>
          <a:p>
            <a:r>
              <a:rPr lang="de-DE" sz="2000" dirty="0" smtClean="0">
                <a:latin typeface="Verdana"/>
                <a:cs typeface="Verdana"/>
              </a:rPr>
              <a:t>Kosten maximal 1.000 Euro betragen dürfen, so </a:t>
            </a:r>
            <a:r>
              <a:rPr lang="de-DE" sz="2000" dirty="0" err="1" smtClean="0">
                <a:latin typeface="Verdana"/>
                <a:cs typeface="Verdana"/>
              </a:rPr>
              <a:t>ver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letzt</a:t>
            </a:r>
            <a:r>
              <a:rPr lang="de-DE" sz="2000" dirty="0" smtClean="0">
                <a:latin typeface="Verdana"/>
                <a:cs typeface="Verdana"/>
              </a:rPr>
              <a:t> der Verwalter seine Pflicht zur Durchführung des </a:t>
            </a:r>
          </a:p>
          <a:p>
            <a:r>
              <a:rPr lang="de-DE" sz="2000" dirty="0" smtClean="0">
                <a:latin typeface="Verdana"/>
                <a:cs typeface="Verdana"/>
              </a:rPr>
              <a:t>Beschlusses, wenn er mit einem Anwalt eine Honorar-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vereinbarung</a:t>
            </a:r>
            <a:r>
              <a:rPr lang="de-DE" sz="2000" dirty="0" smtClean="0">
                <a:latin typeface="Verdana"/>
                <a:cs typeface="Verdana"/>
              </a:rPr>
              <a:t> über einen Stundenlohn von 300,00 Euro</a:t>
            </a:r>
          </a:p>
          <a:p>
            <a:r>
              <a:rPr lang="de-DE" sz="2000" dirty="0" smtClean="0">
                <a:latin typeface="Verdana"/>
                <a:cs typeface="Verdana"/>
              </a:rPr>
              <a:t>abschließt, die ohne weiteres absehen lässt, dass</a:t>
            </a:r>
          </a:p>
          <a:p>
            <a:r>
              <a:rPr lang="de-DE" sz="2000" dirty="0" smtClean="0">
                <a:latin typeface="Verdana"/>
                <a:cs typeface="Verdana"/>
              </a:rPr>
              <a:t>der Kostenrahmen nicht eingehalten werden kann. 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88710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03738"/>
            <a:ext cx="1266825" cy="1831975"/>
          </a:xfrm>
          <a:prstGeom prst="rect">
            <a:avLst/>
          </a:prstGeom>
          <a:noFill/>
        </p:spPr>
      </p:pic>
      <p:sp>
        <p:nvSpPr>
          <p:cNvPr id="4" name="Textfeld 3"/>
          <p:cNvSpPr txBox="1"/>
          <p:nvPr/>
        </p:nvSpPr>
        <p:spPr>
          <a:xfrm>
            <a:off x="262382" y="1857842"/>
            <a:ext cx="40905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Frankfurt/M. </a:t>
            </a:r>
          </a:p>
          <a:p>
            <a:r>
              <a:rPr lang="de-DE" i="1" dirty="0" smtClean="0">
                <a:latin typeface="Verdana"/>
                <a:cs typeface="Verdana"/>
              </a:rPr>
              <a:t>11.06.2014, Az.: 2- 13 S 168/13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62382" y="485305"/>
            <a:ext cx="8627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Beauftragung des Verwalters mit der Aufstellung 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einer verbindlichen Hausordnung 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62382" y="3180299"/>
            <a:ext cx="85393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Ein Beschluss, dem zu Folge der Verwalter eine Hausordnung</a:t>
            </a:r>
          </a:p>
          <a:p>
            <a:r>
              <a:rPr lang="de-DE" sz="2000" dirty="0">
                <a:latin typeface="Verdana"/>
                <a:cs typeface="Verdana"/>
              </a:rPr>
              <a:t>m</a:t>
            </a:r>
            <a:r>
              <a:rPr lang="de-DE" sz="2000" dirty="0" smtClean="0">
                <a:latin typeface="Verdana"/>
                <a:cs typeface="Verdana"/>
              </a:rPr>
              <a:t>it verbindlicher Wirkung aufzustellen und den Wohnungseigen-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tümern</a:t>
            </a:r>
            <a:r>
              <a:rPr lang="de-DE" sz="2000" dirty="0" smtClean="0">
                <a:latin typeface="Verdana"/>
                <a:cs typeface="Verdana"/>
              </a:rPr>
              <a:t> bekannt zu geben hat, ist wegen Fehlens der Beschluss- </a:t>
            </a:r>
          </a:p>
          <a:p>
            <a:r>
              <a:rPr lang="de-DE" sz="2000" dirty="0" err="1">
                <a:latin typeface="Verdana"/>
                <a:cs typeface="Verdana"/>
              </a:rPr>
              <a:t>k</a:t>
            </a:r>
            <a:r>
              <a:rPr lang="de-DE" sz="2000" dirty="0" err="1" smtClean="0">
                <a:latin typeface="Verdana"/>
                <a:cs typeface="Verdana"/>
              </a:rPr>
              <a:t>ompetenz</a:t>
            </a:r>
            <a:r>
              <a:rPr lang="de-DE" sz="2000" dirty="0" smtClean="0">
                <a:latin typeface="Verdana"/>
                <a:cs typeface="Verdana"/>
              </a:rPr>
              <a:t> nichtig </a:t>
            </a:r>
          </a:p>
        </p:txBody>
      </p:sp>
    </p:spTree>
    <p:extLst>
      <p:ext uri="{BB962C8B-B14F-4D97-AF65-F5344CB8AC3E}">
        <p14:creationId xmlns:p14="http://schemas.microsoft.com/office/powerpoint/2010/main" val="2453402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03738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0" y="482828"/>
            <a:ext cx="94693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>
                <a:latin typeface="Verdana"/>
                <a:cs typeface="Verdana"/>
              </a:rPr>
              <a:t>Bestellung eines ungeeigneten Verwalters</a:t>
            </a:r>
          </a:p>
          <a:p>
            <a:r>
              <a:rPr lang="de-DE" sz="2800" b="1" dirty="0" smtClean="0">
                <a:latin typeface="Verdana"/>
                <a:cs typeface="Verdana"/>
              </a:rPr>
              <a:t>Entbindung durch einstweiligen Rechtschutz </a:t>
            </a:r>
            <a:endParaRPr lang="de-DE" sz="28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41391" y="1721388"/>
            <a:ext cx="40905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 Frankfurt/ M. </a:t>
            </a:r>
          </a:p>
          <a:p>
            <a:r>
              <a:rPr lang="de-DE" i="1" dirty="0" smtClean="0">
                <a:latin typeface="Verdana"/>
                <a:cs typeface="Verdana"/>
              </a:rPr>
              <a:t>20.03.2004, Az.: 2- 13 S 165/13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79123" y="2655556"/>
            <a:ext cx="826380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Räumt ein mit großer Mehrheit gewählter Verwalter eine </a:t>
            </a:r>
          </a:p>
          <a:p>
            <a:r>
              <a:rPr lang="de-DE" sz="2000" dirty="0" smtClean="0">
                <a:latin typeface="Verdana"/>
                <a:cs typeface="Verdana"/>
              </a:rPr>
              <a:t>Veruntreuung von ca. 74.000 Euro ein und hat er von 2003-</a:t>
            </a:r>
          </a:p>
          <a:p>
            <a:r>
              <a:rPr lang="de-DE" sz="2000" dirty="0" smtClean="0">
                <a:latin typeface="Verdana"/>
                <a:cs typeface="Verdana"/>
              </a:rPr>
              <a:t>2012 keine Beschlussfassung über die Jahresabrechnung er-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möglicht</a:t>
            </a:r>
            <a:r>
              <a:rPr lang="de-DE" sz="2000" dirty="0" smtClean="0">
                <a:latin typeface="Verdana"/>
                <a:cs typeface="Verdana"/>
              </a:rPr>
              <a:t>, so liegt es außerhalb des Ermessens der Eigentümer</a:t>
            </a:r>
          </a:p>
          <a:p>
            <a:r>
              <a:rPr lang="de-DE" sz="2000" dirty="0" smtClean="0">
                <a:latin typeface="Verdana"/>
                <a:cs typeface="Verdana"/>
              </a:rPr>
              <a:t>diesen Verwalter wieder zu wählen.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Durch einstweilige Verfügung kann der Verwalter </a:t>
            </a:r>
          </a:p>
          <a:p>
            <a:r>
              <a:rPr lang="de-DE" sz="2000" dirty="0" smtClean="0">
                <a:latin typeface="Verdana"/>
                <a:cs typeface="Verdana"/>
              </a:rPr>
              <a:t>von seinen Pflichten entbunden werden; das Abwarten </a:t>
            </a:r>
          </a:p>
          <a:p>
            <a:r>
              <a:rPr lang="de-DE" sz="2000" dirty="0" smtClean="0">
                <a:latin typeface="Verdana"/>
                <a:cs typeface="Verdana"/>
              </a:rPr>
              <a:t>des Anfechtungsverfahrens ist in einem solchen </a:t>
            </a:r>
          </a:p>
          <a:p>
            <a:r>
              <a:rPr lang="de-DE" sz="2000" dirty="0" smtClean="0">
                <a:latin typeface="Verdana"/>
                <a:cs typeface="Verdana"/>
              </a:rPr>
              <a:t>Fall nicht zumutbar.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0013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03738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199410" y="545807"/>
            <a:ext cx="8328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Zulässigkeit Bestellung eines auswärtigen </a:t>
            </a:r>
            <a:r>
              <a:rPr lang="de-DE" sz="2400" b="1" dirty="0" err="1" smtClean="0">
                <a:latin typeface="Verdana"/>
                <a:cs typeface="Verdana"/>
              </a:rPr>
              <a:t>Ver</a:t>
            </a:r>
            <a:r>
              <a:rPr lang="de-DE" sz="2400" b="1" dirty="0" smtClean="0">
                <a:latin typeface="Verdana"/>
                <a:cs typeface="Verdana"/>
              </a:rPr>
              <a:t>-</a:t>
            </a:r>
          </a:p>
          <a:p>
            <a:r>
              <a:rPr lang="de-DE" sz="2400" b="1" dirty="0" err="1" smtClean="0">
                <a:latin typeface="Verdana"/>
                <a:cs typeface="Verdana"/>
              </a:rPr>
              <a:t>walters</a:t>
            </a:r>
            <a:r>
              <a:rPr lang="de-DE" sz="2400" b="1" dirty="0" smtClean="0">
                <a:latin typeface="Verdana"/>
                <a:cs typeface="Verdana"/>
              </a:rPr>
              <a:t> ?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83372" y="2025780"/>
            <a:ext cx="2726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/>
              <a:t>LG Lüneburg</a:t>
            </a:r>
          </a:p>
          <a:p>
            <a:r>
              <a:rPr lang="de-DE" i="1" dirty="0" smtClean="0"/>
              <a:t>18.03.2014, Az.: 9 S 70/13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83372" y="3299839"/>
            <a:ext cx="87767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Beschließt die Wohnungseigentümergemeinschaft die Bestellung</a:t>
            </a:r>
          </a:p>
          <a:p>
            <a:r>
              <a:rPr lang="de-DE" sz="2000" dirty="0" smtClean="0">
                <a:latin typeface="Verdana"/>
                <a:cs typeface="Verdana"/>
              </a:rPr>
              <a:t>eines Verwalters, der seinen Geschäftssitz nicht am Ort der Wohn-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anlage</a:t>
            </a:r>
            <a:r>
              <a:rPr lang="de-DE" sz="2000" dirty="0" smtClean="0">
                <a:latin typeface="Verdana"/>
                <a:cs typeface="Verdana"/>
              </a:rPr>
              <a:t> hat, widerspricht dies nicht ordnungsgemäßer Verwaltung. 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17540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9507" y="3768999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62382" y="220422"/>
            <a:ext cx="77917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Wiederholungsversammlung bei geänderter 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Tagesordnung? 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62382" y="1207071"/>
            <a:ext cx="3762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AG Bonn</a:t>
            </a:r>
          </a:p>
          <a:p>
            <a:r>
              <a:rPr lang="de-DE" i="1" dirty="0" smtClean="0">
                <a:latin typeface="Verdana"/>
                <a:cs typeface="Verdana"/>
              </a:rPr>
              <a:t>21.02.2014, Az.: 27 C 115/12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62382" y="1982737"/>
            <a:ext cx="9811632" cy="4780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Wird die Tagesordnung gegenüber einer vorangegangenen </a:t>
            </a:r>
          </a:p>
          <a:p>
            <a:r>
              <a:rPr lang="de-DE" sz="2000" dirty="0" smtClean="0">
                <a:latin typeface="Verdana"/>
                <a:cs typeface="Verdana"/>
              </a:rPr>
              <a:t>nicht beschlussfähigen Versammlung geändert, so liegt insoweit </a:t>
            </a:r>
            <a:endParaRPr lang="de-DE" sz="2000" dirty="0">
              <a:latin typeface="Verdana"/>
              <a:cs typeface="Verdana"/>
            </a:endParaRP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keine Wiederholungs- , sondern eine Erstversammlung vor. </a:t>
            </a:r>
          </a:p>
          <a:p>
            <a:pPr>
              <a:lnSpc>
                <a:spcPct val="80000"/>
              </a:lnSpc>
            </a:pPr>
            <a:endParaRPr lang="de-DE" sz="2000" dirty="0">
              <a:latin typeface="Verdana"/>
              <a:cs typeface="Verdana"/>
            </a:endParaRP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2. Lehnt die Eigentümergemeinschaft Forderungen eines </a:t>
            </a:r>
            <a:r>
              <a:rPr lang="de-DE" sz="2000" dirty="0" err="1" smtClean="0">
                <a:latin typeface="Verdana"/>
                <a:cs typeface="Verdana"/>
              </a:rPr>
              <a:t>Eigentü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mers</a:t>
            </a:r>
            <a:r>
              <a:rPr lang="de-DE" sz="2000" dirty="0" smtClean="0">
                <a:latin typeface="Verdana"/>
                <a:cs typeface="Verdana"/>
              </a:rPr>
              <a:t> per Beschluss ab, muss klar sein, welche Forderungen </a:t>
            </a:r>
            <a:r>
              <a:rPr lang="de-DE" sz="2000" dirty="0" err="1" smtClean="0">
                <a:latin typeface="Verdana"/>
                <a:cs typeface="Verdana"/>
              </a:rPr>
              <a:t>ge</a:t>
            </a:r>
            <a:r>
              <a:rPr lang="de-DE" sz="2000" dirty="0" smtClean="0">
                <a:latin typeface="Verdana"/>
                <a:cs typeface="Verdana"/>
              </a:rPr>
              <a:t>-</a:t>
            </a: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meint sind. </a:t>
            </a:r>
          </a:p>
          <a:p>
            <a:pPr>
              <a:lnSpc>
                <a:spcPct val="80000"/>
              </a:lnSpc>
            </a:pPr>
            <a:endParaRPr lang="de-DE" sz="2000" dirty="0" smtClean="0">
              <a:latin typeface="Verdana"/>
              <a:cs typeface="Verdana"/>
            </a:endParaRP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3. Die Gemeinschaft darf erforderliche </a:t>
            </a:r>
            <a:r>
              <a:rPr lang="de-DE" sz="2000" dirty="0" err="1" smtClean="0">
                <a:latin typeface="Verdana"/>
                <a:cs typeface="Verdana"/>
              </a:rPr>
              <a:t>Mangelbeseiti</a:t>
            </a:r>
            <a:r>
              <a:rPr lang="de-DE" sz="2000" dirty="0" smtClean="0">
                <a:latin typeface="Verdana"/>
                <a:cs typeface="Verdana"/>
              </a:rPr>
              <a:t>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gungen</a:t>
            </a:r>
            <a:r>
              <a:rPr lang="de-DE" sz="2000" dirty="0" smtClean="0">
                <a:latin typeface="Verdana"/>
                <a:cs typeface="Verdana"/>
              </a:rPr>
              <a:t> nicht von Erklärungen eines Eigentümers ab- </a:t>
            </a:r>
          </a:p>
          <a:p>
            <a:pPr>
              <a:lnSpc>
                <a:spcPct val="80000"/>
              </a:lnSpc>
            </a:pPr>
            <a:r>
              <a:rPr lang="de-DE" sz="2000" dirty="0" err="1" smtClean="0">
                <a:latin typeface="Verdana"/>
                <a:cs typeface="Verdana"/>
              </a:rPr>
              <a:t>hängig</a:t>
            </a:r>
            <a:r>
              <a:rPr lang="de-DE" sz="2000" dirty="0" smtClean="0">
                <a:latin typeface="Verdana"/>
                <a:cs typeface="Verdana"/>
              </a:rPr>
              <a:t> machen oder deswegen zurückstellen. </a:t>
            </a:r>
          </a:p>
          <a:p>
            <a:pPr>
              <a:lnSpc>
                <a:spcPct val="80000"/>
              </a:lnSpc>
            </a:pPr>
            <a:endParaRPr lang="de-DE" sz="2000" dirty="0">
              <a:latin typeface="Verdana"/>
              <a:cs typeface="Verdana"/>
            </a:endParaRP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4. Voraussetzungen der Beschlussfähigkeit  einer Wieder-</a:t>
            </a:r>
          </a:p>
          <a:p>
            <a:pPr>
              <a:lnSpc>
                <a:spcPct val="80000"/>
              </a:lnSpc>
            </a:pPr>
            <a:r>
              <a:rPr lang="de-DE" sz="2000" dirty="0" err="1" smtClean="0">
                <a:latin typeface="Verdana"/>
                <a:cs typeface="Verdana"/>
              </a:rPr>
              <a:t>holungsversammlung</a:t>
            </a:r>
            <a:r>
              <a:rPr lang="de-DE" sz="2000" dirty="0" smtClean="0">
                <a:latin typeface="Verdana"/>
                <a:cs typeface="Verdana"/>
              </a:rPr>
              <a:t>. </a:t>
            </a:r>
          </a:p>
          <a:p>
            <a:pPr>
              <a:lnSpc>
                <a:spcPct val="80000"/>
              </a:lnSpc>
            </a:pPr>
            <a:endParaRPr lang="de-DE" sz="2000" dirty="0">
              <a:latin typeface="Verdana"/>
              <a:cs typeface="Verdana"/>
            </a:endParaRP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5. Die fachgerechte Instandsetzung gem. § 21 Abs. 4, 5  Nr. 2 WEG </a:t>
            </a: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umfasst auch die erstmalige Herstellung des gemeinschaftlichen </a:t>
            </a: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Eigentums entsprechend dem Aufteilungsplan u. den Bauplänen.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89716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03738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20401" y="503819"/>
            <a:ext cx="8687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Regelung zur Nutzung von Gemeinschaftsflächen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20401" y="1249056"/>
            <a:ext cx="3692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Itzehoe</a:t>
            </a:r>
          </a:p>
          <a:p>
            <a:r>
              <a:rPr lang="de-DE" i="1" dirty="0" smtClean="0">
                <a:latin typeface="Verdana"/>
                <a:cs typeface="Verdana"/>
              </a:rPr>
              <a:t>28.05.2014, Az.:  11 S 58/13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20401" y="2088757"/>
            <a:ext cx="880419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Der Beschluss einer Wohnungseigentümergemeinschaft, der </a:t>
            </a:r>
          </a:p>
          <a:p>
            <a:r>
              <a:rPr lang="de-DE" sz="2000" dirty="0" smtClean="0">
                <a:latin typeface="Verdana"/>
                <a:cs typeface="Verdana"/>
              </a:rPr>
              <a:t>die Abstellsituation von Fahrrädern regeln soll und lautet: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i="1" dirty="0" smtClean="0">
                <a:latin typeface="Verdana"/>
                <a:cs typeface="Verdana"/>
              </a:rPr>
              <a:t>„Fahrräder, die weniger häufig genutzt werden, sind im hinteren </a:t>
            </a:r>
          </a:p>
          <a:p>
            <a:r>
              <a:rPr lang="de-DE" sz="2000" i="1" dirty="0" smtClean="0">
                <a:latin typeface="Verdana"/>
                <a:cs typeface="Verdana"/>
              </a:rPr>
              <a:t>Bereich, häufig genutzte Räder im vorderen Bereich abzustellen. „</a:t>
            </a:r>
          </a:p>
          <a:p>
            <a:endParaRPr lang="de-DE" sz="2000" i="1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ist nichtig, weil er infolge inhaltlicher Unbestimmtheit keine </a:t>
            </a:r>
          </a:p>
          <a:p>
            <a:r>
              <a:rPr lang="de-DE" sz="2000" dirty="0" smtClean="0">
                <a:latin typeface="Verdana"/>
                <a:cs typeface="Verdana"/>
              </a:rPr>
              <a:t>durchführbare Regelung enthält.  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Wohnungseigentümer sind berechtigt, durch Mehr-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heitsbeschluss</a:t>
            </a:r>
            <a:r>
              <a:rPr lang="de-DE" sz="2000" dirty="0">
                <a:latin typeface="Verdana"/>
                <a:cs typeface="Verdana"/>
              </a:rPr>
              <a:t> </a:t>
            </a:r>
            <a:r>
              <a:rPr lang="de-DE" sz="2000" dirty="0" smtClean="0">
                <a:latin typeface="Verdana"/>
                <a:cs typeface="Verdana"/>
              </a:rPr>
              <a:t>Regeln zu setzen, die geeignet sind, die</a:t>
            </a:r>
          </a:p>
          <a:p>
            <a:r>
              <a:rPr lang="de-DE" sz="2000" dirty="0" smtClean="0">
                <a:latin typeface="Verdana"/>
                <a:cs typeface="Verdana"/>
              </a:rPr>
              <a:t>bei der Hundehaltung möglicherweise zu erwartenden </a:t>
            </a:r>
          </a:p>
          <a:p>
            <a:r>
              <a:rPr lang="de-DE" sz="2000" dirty="0" smtClean="0">
                <a:latin typeface="Verdana"/>
                <a:cs typeface="Verdana"/>
              </a:rPr>
              <a:t>Belästigungen und Beeinträchtigungen auszuschließen </a:t>
            </a:r>
          </a:p>
          <a:p>
            <a:r>
              <a:rPr lang="de-DE" sz="2000" dirty="0" smtClean="0">
                <a:latin typeface="Verdana"/>
                <a:cs typeface="Verdana"/>
              </a:rPr>
              <a:t>oder zu mindern. </a:t>
            </a:r>
          </a:p>
        </p:txBody>
      </p:sp>
    </p:spTree>
    <p:extLst>
      <p:ext uri="{BB962C8B-B14F-4D97-AF65-F5344CB8AC3E}">
        <p14:creationId xmlns:p14="http://schemas.microsoft.com/office/powerpoint/2010/main" val="411568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03738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51886" y="629776"/>
            <a:ext cx="4396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Beschluss über Redezeit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51886" y="1853400"/>
            <a:ext cx="3715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Frankfurt/M. </a:t>
            </a:r>
          </a:p>
          <a:p>
            <a:r>
              <a:rPr lang="de-DE" i="1" dirty="0" smtClean="0">
                <a:latin typeface="Verdana"/>
                <a:cs typeface="Verdana"/>
              </a:rPr>
              <a:t>05.06.2014, Az.: 2-09 S 6/13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51886" y="3169875"/>
            <a:ext cx="84356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Die Redezeit und ihre Beschränkung durch Beschluss muss sich</a:t>
            </a:r>
          </a:p>
          <a:p>
            <a:r>
              <a:rPr lang="de-DE" sz="2000" dirty="0" smtClean="0">
                <a:latin typeface="Verdana"/>
                <a:cs typeface="Verdana"/>
              </a:rPr>
              <a:t>an der Bedeutung der Materie und ihrer Komplexität orientieren </a:t>
            </a:r>
          </a:p>
          <a:p>
            <a:r>
              <a:rPr lang="de-DE" sz="2000" dirty="0" smtClean="0">
                <a:latin typeface="Verdana"/>
                <a:cs typeface="Verdana"/>
              </a:rPr>
              <a:t>und alle Wohnungseigentümer gleich behandeln. 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30262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6062" y="553044"/>
            <a:ext cx="5478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Zustimmung zum Rauchverbot  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6062" y="1331402"/>
            <a:ext cx="3611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Dortmund</a:t>
            </a:r>
          </a:p>
          <a:p>
            <a:r>
              <a:rPr lang="de-DE" i="1" dirty="0" smtClean="0">
                <a:latin typeface="Verdana"/>
                <a:cs typeface="Verdana"/>
              </a:rPr>
              <a:t>19.11.2013, Az.: 1 S 296/12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56062" y="2232658"/>
            <a:ext cx="856048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Eigentümern kann nicht zugemutet werden, sich den </a:t>
            </a:r>
            <a:r>
              <a:rPr lang="de-DE" sz="2000" dirty="0" err="1" smtClean="0">
                <a:latin typeface="Verdana"/>
                <a:cs typeface="Verdana"/>
              </a:rPr>
              <a:t>ge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sundheitlichen</a:t>
            </a:r>
            <a:r>
              <a:rPr lang="de-DE" sz="2000" dirty="0" smtClean="0">
                <a:latin typeface="Verdana"/>
                <a:cs typeface="Verdana"/>
              </a:rPr>
              <a:t> Gefahren des Passivrauchens auszusetzen.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Die Ablehnung eines Rauchverbots kommt einem bewussten</a:t>
            </a:r>
          </a:p>
          <a:p>
            <a:r>
              <a:rPr lang="de-DE" sz="2000" dirty="0" smtClean="0">
                <a:latin typeface="Verdana"/>
                <a:cs typeface="Verdana"/>
              </a:rPr>
              <a:t>Ausschluss von den Eigentümerversammlungen gleich, was in </a:t>
            </a:r>
          </a:p>
          <a:p>
            <a:r>
              <a:rPr lang="de-DE" sz="2000" dirty="0" smtClean="0">
                <a:latin typeface="Verdana"/>
                <a:cs typeface="Verdana"/>
              </a:rPr>
              <a:t>letzter Konsequenz dazu führen würde, dass die dort gefassten </a:t>
            </a:r>
          </a:p>
          <a:p>
            <a:r>
              <a:rPr lang="de-DE" sz="2000" dirty="0" smtClean="0">
                <a:latin typeface="Verdana"/>
                <a:cs typeface="Verdana"/>
              </a:rPr>
              <a:t>Beschlüsse nichtig wären, wenn man zukünftige Versammlungen </a:t>
            </a:r>
          </a:p>
          <a:p>
            <a:r>
              <a:rPr lang="de-DE" sz="2000" dirty="0" smtClean="0">
                <a:latin typeface="Verdana"/>
                <a:cs typeface="Verdana"/>
              </a:rPr>
              <a:t>wegen des Rauchens verlässt.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3. Man kann auch nicht darauf verwiesen werden, in </a:t>
            </a:r>
          </a:p>
          <a:p>
            <a:r>
              <a:rPr lang="de-DE" sz="2000" dirty="0" smtClean="0">
                <a:latin typeface="Verdana"/>
                <a:cs typeface="Verdana"/>
              </a:rPr>
              <a:t>der jeweiligen Eigentümerversammlung einen Antrag  </a:t>
            </a:r>
          </a:p>
          <a:p>
            <a:r>
              <a:rPr lang="de-DE" sz="2000" dirty="0" smtClean="0">
                <a:latin typeface="Verdana"/>
                <a:cs typeface="Verdana"/>
              </a:rPr>
              <a:t>für ein Rauchverbot zu stellen. </a:t>
            </a:r>
            <a:endParaRPr lang="de-DE" sz="2000" dirty="0">
              <a:latin typeface="Verdana"/>
              <a:cs typeface="Verdana"/>
            </a:endParaRPr>
          </a:p>
        </p:txBody>
      </p:sp>
      <p:pic>
        <p:nvPicPr>
          <p:cNvPr id="5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1182" y="4734656"/>
            <a:ext cx="1266825" cy="1831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0037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98202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83962" y="428555"/>
            <a:ext cx="81145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Zumutbarkeit eines Versammlungsortes einer 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Wohnungseigentümerversammlung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25353" y="1933532"/>
            <a:ext cx="3615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AG Büdingen</a:t>
            </a:r>
          </a:p>
          <a:p>
            <a:r>
              <a:rPr lang="de-DE" i="1" dirty="0" smtClean="0">
                <a:latin typeface="Verdana"/>
                <a:cs typeface="Verdana"/>
              </a:rPr>
              <a:t>07.04.2014, Az.: 2 C 259/12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23967" y="3075407"/>
            <a:ext cx="86237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Bestehen  zwischen einem Wohnungseigentümer und dem </a:t>
            </a:r>
          </a:p>
          <a:p>
            <a:r>
              <a:rPr lang="de-DE" sz="2000" dirty="0" smtClean="0">
                <a:latin typeface="Verdana"/>
                <a:cs typeface="Verdana"/>
              </a:rPr>
              <a:t>Verwalter erhebliche Differenzen, ist die Wohnung des Verwalters </a:t>
            </a:r>
          </a:p>
          <a:p>
            <a:r>
              <a:rPr lang="de-DE" sz="2000" dirty="0" smtClean="0">
                <a:latin typeface="Verdana"/>
                <a:cs typeface="Verdana"/>
              </a:rPr>
              <a:t>ein unzumutbarer Ort für eine </a:t>
            </a:r>
            <a:r>
              <a:rPr lang="de-DE" sz="2000" dirty="0" err="1" smtClean="0">
                <a:latin typeface="Verdana"/>
                <a:cs typeface="Verdana"/>
              </a:rPr>
              <a:t>Wohnungseigentümerver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sammlung</a:t>
            </a:r>
            <a:r>
              <a:rPr lang="de-DE" sz="2000" dirty="0" smtClean="0">
                <a:latin typeface="Verdana"/>
                <a:cs typeface="Verdana"/>
              </a:rPr>
              <a:t>.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9030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35226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191725" y="314890"/>
            <a:ext cx="90445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Kompetenz der Eigentümer zur Beschlussfassung 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zu Vorschüssen f. zu beauftragenden Rechtsanwalt 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72877" y="1375012"/>
            <a:ext cx="3717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BGH</a:t>
            </a:r>
          </a:p>
          <a:p>
            <a:r>
              <a:rPr lang="de-DE" i="1" dirty="0" smtClean="0">
                <a:latin typeface="Verdana"/>
                <a:cs typeface="Verdana"/>
              </a:rPr>
              <a:t>17.10.2014, Az.:  V ZR 26/14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72877" y="2225209"/>
            <a:ext cx="8963361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Die Gemeinschaft der Wohnungseigentümer kann jedenfalls</a:t>
            </a:r>
          </a:p>
          <a:p>
            <a:r>
              <a:rPr lang="de-DE" sz="2000" dirty="0" smtClean="0">
                <a:latin typeface="Verdana"/>
                <a:cs typeface="Verdana"/>
              </a:rPr>
              <a:t>dann die Aufbringung von Vorschüssen beschließen, um den </a:t>
            </a:r>
            <a:r>
              <a:rPr lang="de-DE" sz="2000" dirty="0" err="1" smtClean="0">
                <a:latin typeface="Verdana"/>
                <a:cs typeface="Verdana"/>
              </a:rPr>
              <a:t>Ver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walter</a:t>
            </a:r>
            <a:r>
              <a:rPr lang="de-DE" sz="2000" dirty="0" smtClean="0">
                <a:latin typeface="Verdana"/>
                <a:cs typeface="Verdana"/>
              </a:rPr>
              <a:t> in die Lage zu versetzen, einen Rechtsanwalt mit der Rechts-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verteidigung</a:t>
            </a:r>
            <a:r>
              <a:rPr lang="de-DE" sz="2000" dirty="0" smtClean="0">
                <a:latin typeface="Verdana"/>
                <a:cs typeface="Verdana"/>
              </a:rPr>
              <a:t> der übrigen Wohnungseigentümer gegen Beschluss-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anfechtungsklagen</a:t>
            </a:r>
            <a:r>
              <a:rPr lang="de-DE" sz="2000" dirty="0" smtClean="0">
                <a:latin typeface="Verdana"/>
                <a:cs typeface="Verdana"/>
              </a:rPr>
              <a:t> zu beauftragen, wenn solche Klagen allgemein </a:t>
            </a:r>
          </a:p>
          <a:p>
            <a:r>
              <a:rPr lang="de-DE" sz="2000" dirty="0" smtClean="0">
                <a:latin typeface="Verdana"/>
                <a:cs typeface="Verdana"/>
              </a:rPr>
              <a:t>zu erwarten sind.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In diesem Fall können Mittel im Gesamtwirtschaftsplan</a:t>
            </a:r>
          </a:p>
          <a:p>
            <a:r>
              <a:rPr lang="de-DE" sz="2000" dirty="0" smtClean="0">
                <a:latin typeface="Verdana"/>
                <a:cs typeface="Verdana"/>
              </a:rPr>
              <a:t>und in den Einzelwirtschaftsplänen aller Wohnungseigen-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tümer</a:t>
            </a:r>
            <a:r>
              <a:rPr lang="de-DE" sz="2000" dirty="0" smtClean="0">
                <a:latin typeface="Verdana"/>
                <a:cs typeface="Verdana"/>
              </a:rPr>
              <a:t> angesetzt werden. Sind Beschlussanfechtungs- </a:t>
            </a:r>
          </a:p>
          <a:p>
            <a:r>
              <a:rPr lang="de-DE" sz="2000" dirty="0" smtClean="0">
                <a:latin typeface="Verdana"/>
                <a:cs typeface="Verdana"/>
              </a:rPr>
              <a:t>klagen nicht abzusehen, können die Wohnungseigen-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tümer</a:t>
            </a:r>
            <a:r>
              <a:rPr lang="de-DE" sz="2000" dirty="0" smtClean="0">
                <a:latin typeface="Verdana"/>
                <a:cs typeface="Verdana"/>
              </a:rPr>
              <a:t> den Verwalter durch Mehrheitsbeschluss er- </a:t>
            </a:r>
          </a:p>
          <a:p>
            <a:r>
              <a:rPr lang="de-DE" sz="2000" dirty="0" smtClean="0">
                <a:latin typeface="Verdana"/>
                <a:cs typeface="Verdana"/>
              </a:rPr>
              <a:t>mächtigen, dafür Gemeinschaftsmittel einzusetzen.   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81735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35226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136438" y="419851"/>
            <a:ext cx="91486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Kosten eines von der Gemeinschaft geführten 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Rechtstreits gegen einzelnen Wohnungseigentümer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72876" y="1469478"/>
            <a:ext cx="3782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BGH </a:t>
            </a:r>
          </a:p>
          <a:p>
            <a:r>
              <a:rPr lang="de-DE" i="1" dirty="0" smtClean="0">
                <a:latin typeface="Verdana"/>
                <a:cs typeface="Verdana"/>
              </a:rPr>
              <a:t>04.04.2014, Az.: V ZR 168/13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72877" y="2582082"/>
            <a:ext cx="8726418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Macht die Wohnungseigentümergemeinschaft Beitrags- oder </a:t>
            </a:r>
          </a:p>
          <a:p>
            <a:r>
              <a:rPr lang="de-DE" sz="2000" dirty="0" smtClean="0">
                <a:latin typeface="Verdana"/>
                <a:cs typeface="Verdana"/>
              </a:rPr>
              <a:t>Schadensersatzansprüche gegen einzelnen Wohnungseigentümer </a:t>
            </a:r>
          </a:p>
          <a:p>
            <a:r>
              <a:rPr lang="de-DE" sz="2000" dirty="0" smtClean="0">
                <a:latin typeface="Verdana"/>
                <a:cs typeface="Verdana"/>
              </a:rPr>
              <a:t>gerichtlich geltend, sind die ihr entgegenstehenden Prozesskosten </a:t>
            </a:r>
          </a:p>
          <a:p>
            <a:r>
              <a:rPr lang="de-DE" sz="2000" dirty="0" smtClean="0">
                <a:latin typeface="Verdana"/>
                <a:cs typeface="Verdana"/>
              </a:rPr>
              <a:t>gem. § 16 Abs. 2 WEG von allen Wohnungseigentümern zu </a:t>
            </a:r>
            <a:r>
              <a:rPr lang="de-DE" sz="2000" dirty="0" err="1" smtClean="0">
                <a:latin typeface="Verdana"/>
                <a:cs typeface="Verdana"/>
              </a:rPr>
              <a:t>tra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smtClean="0">
                <a:latin typeface="Verdana"/>
                <a:cs typeface="Verdana"/>
              </a:rPr>
              <a:t>gen; eine Freistellung des obsiegenden Wohnungseigentümers </a:t>
            </a:r>
          </a:p>
          <a:p>
            <a:r>
              <a:rPr lang="de-DE" sz="2000" dirty="0" smtClean="0">
                <a:latin typeface="Verdana"/>
                <a:cs typeface="Verdana"/>
              </a:rPr>
              <a:t>gem. § 16 Abs. 8 WEG kommt nicht in Betracht.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Der Wirtschaftsplan kann nach der Beschlussfassung </a:t>
            </a:r>
          </a:p>
          <a:p>
            <a:r>
              <a:rPr lang="de-DE" sz="2000" dirty="0" smtClean="0">
                <a:latin typeface="Verdana"/>
                <a:cs typeface="Verdana"/>
              </a:rPr>
              <a:t>über die Jahresabrechnung durch einen Zweitbeschluss</a:t>
            </a:r>
          </a:p>
          <a:p>
            <a:r>
              <a:rPr lang="de-DE" sz="2000" dirty="0" smtClean="0">
                <a:latin typeface="Verdana"/>
                <a:cs typeface="Verdana"/>
              </a:rPr>
              <a:t>ersetzt werden, wenn Zweifel an seiner Wirksamkeit </a:t>
            </a:r>
          </a:p>
          <a:p>
            <a:r>
              <a:rPr lang="de-DE" sz="2000" dirty="0" smtClean="0">
                <a:latin typeface="Verdana"/>
                <a:cs typeface="Verdana"/>
              </a:rPr>
              <a:t>bestehen; nicht anderes gilt für den Beschluss über die</a:t>
            </a:r>
          </a:p>
          <a:p>
            <a:r>
              <a:rPr lang="de-DE" sz="2000" dirty="0" smtClean="0">
                <a:latin typeface="Verdana"/>
                <a:cs typeface="Verdana"/>
              </a:rPr>
              <a:t>Erhebung einer Sonderumlage als Ergänzung des Wirt-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schaftsplans</a:t>
            </a:r>
            <a:r>
              <a:rPr lang="de-DE" sz="2000" dirty="0" smtClean="0">
                <a:latin typeface="Verdana"/>
                <a:cs typeface="Verdana"/>
              </a:rPr>
              <a:t>.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73560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57429" y="409355"/>
            <a:ext cx="82072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Aufschiebende Wirkung der Klage auf Zahlung 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einer beschlossenen Sonderumlage? 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83372" y="1479974"/>
            <a:ext cx="3782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BGH </a:t>
            </a:r>
          </a:p>
          <a:p>
            <a:r>
              <a:rPr lang="de-DE" i="1" dirty="0" smtClean="0">
                <a:latin typeface="Verdana"/>
                <a:cs typeface="Verdana"/>
              </a:rPr>
              <a:t>04.04.2014, Az.: V ZR 167/13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83080" y="2372157"/>
            <a:ext cx="8666179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1. Die Beschlussanfechtungsklage hat keine aufschiebende Wir-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kung</a:t>
            </a:r>
            <a:r>
              <a:rPr lang="de-DE" sz="2000" dirty="0" smtClean="0">
                <a:latin typeface="Verdana"/>
                <a:cs typeface="Verdana"/>
              </a:rPr>
              <a:t>. Solange Beschlüsse über die Erhebung von </a:t>
            </a:r>
            <a:r>
              <a:rPr lang="de-DE" sz="2000" dirty="0" err="1" smtClean="0">
                <a:latin typeface="Verdana"/>
                <a:cs typeface="Verdana"/>
              </a:rPr>
              <a:t>Sonderum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smtClean="0">
                <a:latin typeface="Verdana"/>
                <a:cs typeface="Verdana"/>
              </a:rPr>
              <a:t>lagen nicht rechtskräftig für ungültig erklärt worden sind, sind sie </a:t>
            </a:r>
          </a:p>
          <a:p>
            <a:r>
              <a:rPr lang="de-DE" sz="2000" dirty="0" smtClean="0">
                <a:latin typeface="Verdana"/>
                <a:cs typeface="Verdana"/>
              </a:rPr>
              <a:t>gültig und begründen Zahlungspflicht des einzelnen Wohnungs-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eigentümers</a:t>
            </a:r>
            <a:r>
              <a:rPr lang="de-DE" sz="2000" dirty="0" smtClean="0">
                <a:latin typeface="Verdana"/>
                <a:cs typeface="Verdana"/>
              </a:rPr>
              <a:t>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Da die Beschlüsse über die Erhebung von Sonderumlagen je-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denfalls</a:t>
            </a:r>
            <a:r>
              <a:rPr lang="de-DE" sz="2000" dirty="0" smtClean="0">
                <a:latin typeface="Verdana"/>
                <a:cs typeface="Verdana"/>
              </a:rPr>
              <a:t> bis zu der Entscheidung über die Beschlussanfechtungs- </a:t>
            </a:r>
          </a:p>
          <a:p>
            <a:r>
              <a:rPr lang="de-DE" sz="2000" dirty="0" smtClean="0">
                <a:latin typeface="Verdana"/>
                <a:cs typeface="Verdana"/>
              </a:rPr>
              <a:t>klage gültig sind, ist das Ergebnis eines solchen </a:t>
            </a:r>
            <a:r>
              <a:rPr lang="de-DE" sz="2000" dirty="0" err="1" smtClean="0">
                <a:latin typeface="Verdana"/>
                <a:cs typeface="Verdana"/>
              </a:rPr>
              <a:t>Ver</a:t>
            </a:r>
            <a:r>
              <a:rPr lang="de-DE" sz="2000" dirty="0" smtClean="0">
                <a:latin typeface="Verdana"/>
                <a:cs typeface="Verdana"/>
              </a:rPr>
              <a:t>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fahrens</a:t>
            </a:r>
            <a:r>
              <a:rPr lang="de-DE" sz="2000" dirty="0" smtClean="0">
                <a:latin typeface="Verdana"/>
                <a:cs typeface="Verdana"/>
              </a:rPr>
              <a:t> nicht vorgreiflich i. S. v. § 148 ZPO für das - </a:t>
            </a:r>
          </a:p>
          <a:p>
            <a:r>
              <a:rPr lang="de-DE" sz="2000" dirty="0" smtClean="0">
                <a:latin typeface="Verdana"/>
                <a:cs typeface="Verdana"/>
              </a:rPr>
              <a:t>Verfahren über die Zahlungsklage. Für eine Aus-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setzung</a:t>
            </a:r>
            <a:r>
              <a:rPr lang="de-DE" sz="2000" dirty="0" smtClean="0">
                <a:latin typeface="Verdana"/>
                <a:cs typeface="Verdana"/>
              </a:rPr>
              <a:t> des Verfahrens über die Zahlungsklage </a:t>
            </a:r>
            <a:r>
              <a:rPr lang="de-DE" sz="2000" dirty="0" err="1" smtClean="0">
                <a:latin typeface="Verdana"/>
                <a:cs typeface="Verdana"/>
              </a:rPr>
              <a:t>be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smtClean="0">
                <a:latin typeface="Verdana"/>
                <a:cs typeface="Verdana"/>
              </a:rPr>
              <a:t>steht deshalb kein Anlass. </a:t>
            </a:r>
            <a:endParaRPr lang="de-DE" sz="2000" dirty="0">
              <a:latin typeface="Verdana"/>
              <a:cs typeface="Verdana"/>
            </a:endParaRPr>
          </a:p>
        </p:txBody>
      </p:sp>
      <p:pic>
        <p:nvPicPr>
          <p:cNvPr id="5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7715" y="4950491"/>
            <a:ext cx="1266825" cy="1831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82222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38003" y="472331"/>
            <a:ext cx="8286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Aktivlegitimation zur gerichtlichen Geltend-</a:t>
            </a:r>
          </a:p>
          <a:p>
            <a:r>
              <a:rPr lang="de-DE" sz="2400" b="1" dirty="0" err="1" smtClean="0">
                <a:latin typeface="Verdana"/>
                <a:cs typeface="Verdana"/>
              </a:rPr>
              <a:t>machung</a:t>
            </a:r>
            <a:r>
              <a:rPr lang="de-DE" sz="2400" b="1" dirty="0">
                <a:latin typeface="Verdana"/>
                <a:cs typeface="Verdana"/>
              </a:rPr>
              <a:t> </a:t>
            </a:r>
            <a:r>
              <a:rPr lang="de-DE" sz="2400" b="1" dirty="0" smtClean="0">
                <a:latin typeface="Verdana"/>
                <a:cs typeface="Verdana"/>
              </a:rPr>
              <a:t>von Unterlassungsansprüchen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887" y="1763374"/>
            <a:ext cx="2803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/>
              <a:t>BGH </a:t>
            </a:r>
          </a:p>
          <a:p>
            <a:r>
              <a:rPr lang="de-DE" i="1" dirty="0" smtClean="0"/>
              <a:t>05.12.2014, Az.: V ZR 5/14</a:t>
            </a:r>
            <a:endParaRPr lang="de-DE" i="1" dirty="0"/>
          </a:p>
        </p:txBody>
      </p:sp>
      <p:sp>
        <p:nvSpPr>
          <p:cNvPr id="4" name="Textfeld 3"/>
          <p:cNvSpPr txBox="1"/>
          <p:nvPr/>
        </p:nvSpPr>
        <p:spPr>
          <a:xfrm>
            <a:off x="251887" y="2743181"/>
            <a:ext cx="88521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Zieht die Wohnungseigentümergemeinschaft die Durchsetzung von </a:t>
            </a:r>
          </a:p>
          <a:p>
            <a:r>
              <a:rPr lang="de-DE" sz="2000" dirty="0" smtClean="0">
                <a:latin typeface="Verdana"/>
                <a:cs typeface="Verdana"/>
              </a:rPr>
              <a:t>Beseitigungs- oder Unterlassungsansprüchen wegen Störung des </a:t>
            </a:r>
          </a:p>
          <a:p>
            <a:r>
              <a:rPr lang="de-DE" sz="2000" dirty="0" smtClean="0">
                <a:latin typeface="Verdana"/>
                <a:cs typeface="Verdana"/>
              </a:rPr>
              <a:t>Gemeinschaftseigentums durch Mehrheitsbeschluss an sich, so </a:t>
            </a:r>
          </a:p>
          <a:p>
            <a:r>
              <a:rPr lang="de-DE" sz="2000" dirty="0" smtClean="0">
                <a:latin typeface="Verdana"/>
                <a:cs typeface="Verdana"/>
              </a:rPr>
              <a:t>begründet sie damit ihre alleinige Zuständigkeit für die gerichtliche </a:t>
            </a:r>
          </a:p>
          <a:p>
            <a:r>
              <a:rPr lang="de-DE" sz="2000" dirty="0" smtClean="0">
                <a:latin typeface="Verdana"/>
                <a:cs typeface="Verdana"/>
              </a:rPr>
              <a:t>Geltendmachung. </a:t>
            </a:r>
          </a:p>
          <a:p>
            <a:endParaRPr lang="de-DE" sz="2000" dirty="0">
              <a:latin typeface="Verdana"/>
              <a:cs typeface="Verdana"/>
            </a:endParaRPr>
          </a:p>
        </p:txBody>
      </p:sp>
      <p:pic>
        <p:nvPicPr>
          <p:cNvPr id="5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35226"/>
            <a:ext cx="1266825" cy="1831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5000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35226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72877" y="524813"/>
            <a:ext cx="7821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Auslegung von Klageanträgen bei Beschluss</a:t>
            </a:r>
          </a:p>
          <a:p>
            <a:r>
              <a:rPr lang="de-DE" sz="2400" b="1" dirty="0" err="1" smtClean="0">
                <a:latin typeface="Verdana"/>
                <a:cs typeface="Verdana"/>
              </a:rPr>
              <a:t>anfechtung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72877" y="1574441"/>
            <a:ext cx="2919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/>
              <a:t>BGH</a:t>
            </a:r>
          </a:p>
          <a:p>
            <a:r>
              <a:rPr lang="de-DE" i="1" dirty="0" smtClean="0"/>
              <a:t>12.12.2014, Az.: V ZR 53/14</a:t>
            </a:r>
            <a:endParaRPr lang="de-DE" i="1" dirty="0"/>
          </a:p>
        </p:txBody>
      </p:sp>
      <p:sp>
        <p:nvSpPr>
          <p:cNvPr id="5" name="Textfeld 4"/>
          <p:cNvSpPr txBox="1"/>
          <p:nvPr/>
        </p:nvSpPr>
        <p:spPr>
          <a:xfrm>
            <a:off x="272877" y="2393149"/>
            <a:ext cx="875647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Auch bei einer Beschlussanfechtungsklage darf die Auslegung des </a:t>
            </a:r>
          </a:p>
          <a:p>
            <a:r>
              <a:rPr lang="de-DE" sz="2000" dirty="0" smtClean="0">
                <a:latin typeface="Verdana"/>
                <a:cs typeface="Verdana"/>
              </a:rPr>
              <a:t>Klageantrages – wie allgemein im Prozessrecht- nicht am buch-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stäblichen</a:t>
            </a:r>
            <a:r>
              <a:rPr lang="de-DE" sz="2000" dirty="0" smtClean="0">
                <a:latin typeface="Verdana"/>
                <a:cs typeface="Verdana"/>
              </a:rPr>
              <a:t> Sinn des Ausdrucks haften, sondern hat den wirklichen </a:t>
            </a:r>
          </a:p>
          <a:p>
            <a:r>
              <a:rPr lang="de-DE" sz="2000" dirty="0" smtClean="0">
                <a:latin typeface="Verdana"/>
                <a:cs typeface="Verdana"/>
              </a:rPr>
              <a:t>Willen der Partei zu erforschen; nur wenn sich das Rechtschutzziel </a:t>
            </a:r>
          </a:p>
          <a:p>
            <a:r>
              <a:rPr lang="de-DE" sz="2000" dirty="0" smtClean="0">
                <a:latin typeface="Verdana"/>
                <a:cs typeface="Verdana"/>
              </a:rPr>
              <a:t>des Klägers auch durch die gebotene Auslegung unter </a:t>
            </a:r>
            <a:r>
              <a:rPr lang="de-DE" sz="2000" dirty="0" err="1" smtClean="0">
                <a:latin typeface="Verdana"/>
                <a:cs typeface="Verdana"/>
              </a:rPr>
              <a:t>Einbe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ziehung</a:t>
            </a:r>
            <a:r>
              <a:rPr lang="de-DE" sz="2000" dirty="0" smtClean="0">
                <a:latin typeface="Verdana"/>
                <a:cs typeface="Verdana"/>
              </a:rPr>
              <a:t> der gesamten Klageschrift nicht eindeutig ermitteln </a:t>
            </a:r>
          </a:p>
          <a:p>
            <a:r>
              <a:rPr lang="de-DE" sz="2000" dirty="0" smtClean="0">
                <a:latin typeface="Verdana"/>
                <a:cs typeface="Verdana"/>
              </a:rPr>
              <a:t>lässt, gehen die verbleibenden Unklarheiten zu seinen </a:t>
            </a:r>
          </a:p>
          <a:p>
            <a:r>
              <a:rPr lang="de-DE" sz="2000" dirty="0" smtClean="0">
                <a:latin typeface="Verdana"/>
                <a:cs typeface="Verdana"/>
              </a:rPr>
              <a:t>Lasten. 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18760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35226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51887" y="451340"/>
            <a:ext cx="84689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Beschlussanfechtungsklage, § 43 Nr. 4 </a:t>
            </a:r>
            <a:r>
              <a:rPr lang="de-DE" sz="2400" b="1" dirty="0" err="1" smtClean="0">
                <a:latin typeface="Verdana"/>
                <a:cs typeface="Verdana"/>
              </a:rPr>
              <a:t>WoEigG</a:t>
            </a:r>
            <a:r>
              <a:rPr lang="de-DE" sz="2400" b="1" dirty="0" smtClean="0">
                <a:latin typeface="Verdana"/>
                <a:cs typeface="Verdana"/>
              </a:rPr>
              <a:t>: 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Frist zur Einzahlung Gerichtskostenvorschuss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51887" y="1511462"/>
            <a:ext cx="3762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AG Offenbach</a:t>
            </a:r>
          </a:p>
          <a:p>
            <a:r>
              <a:rPr lang="de-DE" i="1" dirty="0" smtClean="0">
                <a:latin typeface="Verdana"/>
                <a:cs typeface="Verdana"/>
              </a:rPr>
              <a:t>03.12.2014, Az.: 330 C 22/14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78420" y="2372158"/>
            <a:ext cx="8795045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„Bei einer Verzögerung von mehr als 14 Tagen ist nach Auffassung </a:t>
            </a:r>
          </a:p>
          <a:p>
            <a:r>
              <a:rPr lang="de-DE" sz="2000" dirty="0" smtClean="0">
                <a:latin typeface="Verdana"/>
                <a:cs typeface="Verdana"/>
              </a:rPr>
              <a:t>des Gerichts als weitere Verzögerung nur noch ein Zeitraum hin-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nehmbar</a:t>
            </a:r>
            <a:r>
              <a:rPr lang="de-DE" sz="2000" dirty="0" smtClean="0">
                <a:latin typeface="Verdana"/>
                <a:cs typeface="Verdana"/>
              </a:rPr>
              <a:t>, der einer umgehenden Bearbeitung entspricht. „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Der Zeitraum von 19 Tagen von der  Anforderung der Gerichts-</a:t>
            </a:r>
          </a:p>
          <a:p>
            <a:r>
              <a:rPr lang="de-DE" sz="2000" dirty="0" smtClean="0">
                <a:latin typeface="Verdana"/>
                <a:cs typeface="Verdana"/>
              </a:rPr>
              <a:t>kosten bis zur Einzahlung des Zuschusses genügt den </a:t>
            </a:r>
            <a:r>
              <a:rPr lang="de-DE" sz="2000" dirty="0" err="1" smtClean="0">
                <a:latin typeface="Verdana"/>
                <a:cs typeface="Verdana"/>
              </a:rPr>
              <a:t>Anfor</a:t>
            </a:r>
            <a:r>
              <a:rPr lang="de-DE" sz="2000" dirty="0" smtClean="0">
                <a:latin typeface="Verdana"/>
                <a:cs typeface="Verdana"/>
              </a:rPr>
              <a:t>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derungen</a:t>
            </a:r>
            <a:r>
              <a:rPr lang="de-DE" sz="2000" dirty="0" smtClean="0">
                <a:latin typeface="Verdana"/>
                <a:cs typeface="Verdana"/>
              </a:rPr>
              <a:t> für die Rückwirkung der Zustellung gemäß § 167 ZPO </a:t>
            </a:r>
          </a:p>
          <a:p>
            <a:r>
              <a:rPr lang="de-DE" sz="2000" dirty="0" smtClean="0">
                <a:latin typeface="Verdana"/>
                <a:cs typeface="Verdana"/>
              </a:rPr>
              <a:t>hingegen nicht mehr. </a:t>
            </a:r>
            <a:endParaRPr lang="de-DE" sz="2000" dirty="0">
              <a:latin typeface="Verdana"/>
              <a:cs typeface="Verdana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0989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03738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83370" y="587791"/>
            <a:ext cx="812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Kostentragung bei Beschlussfassung wegen Einberufungsfehlern 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83371" y="1784367"/>
            <a:ext cx="3762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AG Hamburg- Wandsbek </a:t>
            </a:r>
          </a:p>
          <a:p>
            <a:r>
              <a:rPr lang="de-DE" i="1" dirty="0" smtClean="0">
                <a:latin typeface="Verdana"/>
                <a:cs typeface="Verdana"/>
              </a:rPr>
              <a:t>04.06.2014, Az.: 750 C 12/14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83371" y="2854985"/>
            <a:ext cx="86430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Führen Einberufungsfehler zu kausalen Beschlussmängeln und </a:t>
            </a:r>
          </a:p>
          <a:p>
            <a:r>
              <a:rPr lang="de-DE" sz="2000" dirty="0" smtClean="0">
                <a:latin typeface="Verdana"/>
                <a:cs typeface="Verdana"/>
              </a:rPr>
              <a:t>erkennen die verklagten übrigen Wohnungseigentümer den An-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fechtungsantrag</a:t>
            </a:r>
            <a:r>
              <a:rPr lang="de-DE" sz="2000" dirty="0" smtClean="0">
                <a:latin typeface="Verdana"/>
                <a:cs typeface="Verdana"/>
              </a:rPr>
              <a:t> an, so tragen der Verwalter und die verklagten </a:t>
            </a:r>
          </a:p>
          <a:p>
            <a:r>
              <a:rPr lang="de-DE" sz="2000" dirty="0" smtClean="0">
                <a:latin typeface="Verdana"/>
                <a:cs typeface="Verdana"/>
              </a:rPr>
              <a:t>(übrigen) Eigentümer als Gesamtschuldner die Verfahrenskosten.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72957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70909" y="4922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Itzehoe</a:t>
            </a:r>
          </a:p>
          <a:p>
            <a:r>
              <a:rPr lang="de-DE" i="1" dirty="0" smtClean="0">
                <a:latin typeface="Verdana"/>
                <a:cs typeface="Verdana"/>
              </a:rPr>
              <a:t>28.05.2014, Az.:  11 S 58/13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70909" y="1731884"/>
            <a:ext cx="868571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3. Enthält die Teilungserklärung hinsichtlich der Tierhaltung keine</a:t>
            </a:r>
          </a:p>
          <a:p>
            <a:r>
              <a:rPr lang="de-DE" sz="2000" dirty="0" smtClean="0">
                <a:latin typeface="Verdana"/>
                <a:cs typeface="Verdana"/>
              </a:rPr>
              <a:t>Vorgaben, steht den Eigentümern für die Regelung der Hunde-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haltung</a:t>
            </a:r>
            <a:r>
              <a:rPr lang="de-DE" sz="2000" dirty="0" smtClean="0">
                <a:latin typeface="Verdana"/>
                <a:cs typeface="Verdana"/>
              </a:rPr>
              <a:t> auf den Freiflächen einer Wohnungsanlage ein weites Er- </a:t>
            </a:r>
          </a:p>
          <a:p>
            <a:r>
              <a:rPr lang="de-DE" sz="2000" dirty="0" smtClean="0">
                <a:latin typeface="Verdana"/>
                <a:cs typeface="Verdana"/>
              </a:rPr>
              <a:t>messen zu, dessen absolute Grenzen lediglich durch ein voll- </a:t>
            </a:r>
          </a:p>
          <a:p>
            <a:r>
              <a:rPr lang="de-DE" sz="2000" dirty="0" smtClean="0">
                <a:latin typeface="Verdana"/>
                <a:cs typeface="Verdana"/>
              </a:rPr>
              <a:t>ständiges Tierhaltungsverbot einerseits sowie eine unbeschränkte</a:t>
            </a:r>
          </a:p>
          <a:p>
            <a:r>
              <a:rPr lang="de-DE" sz="2000" dirty="0" smtClean="0">
                <a:latin typeface="Verdana"/>
                <a:cs typeface="Verdana"/>
              </a:rPr>
              <a:t>Tierhaltungserlaubnis andererseits gebildet werden. 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4. Diese Regelungen können einen Leinenzwang für Hunde </a:t>
            </a:r>
            <a:r>
              <a:rPr lang="de-DE" sz="2000" dirty="0" err="1" smtClean="0">
                <a:latin typeface="Verdana"/>
                <a:cs typeface="Verdana"/>
              </a:rPr>
              <a:t>ge</a:t>
            </a:r>
            <a:r>
              <a:rPr lang="de-DE" sz="2000" dirty="0" smtClean="0">
                <a:latin typeface="Verdana"/>
                <a:cs typeface="Verdana"/>
              </a:rPr>
              <a:t>-</a:t>
            </a:r>
          </a:p>
          <a:p>
            <a:r>
              <a:rPr lang="de-DE" sz="2000" dirty="0" smtClean="0">
                <a:latin typeface="Verdana"/>
                <a:cs typeface="Verdana"/>
              </a:rPr>
              <a:t>bieten, müssen es jedoch nicht zwangsläufig.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27309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734656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389215" y="461836"/>
            <a:ext cx="7712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Umfang der Beschlussanfechtung 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89215" y="1280545"/>
            <a:ext cx="4281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München</a:t>
            </a:r>
          </a:p>
          <a:p>
            <a:r>
              <a:rPr lang="de-DE" i="1" dirty="0" smtClean="0">
                <a:latin typeface="Verdana"/>
                <a:cs typeface="Verdana"/>
              </a:rPr>
              <a:t>10.06.2014, Az.: 36 T 8846/14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89215" y="3149606"/>
            <a:ext cx="70879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2000" dirty="0" smtClean="0">
                <a:latin typeface="Verdana"/>
                <a:cs typeface="Verdana"/>
              </a:rPr>
              <a:t>Für den Umfang der Beschlussanfechtung ist der Antrag </a:t>
            </a:r>
          </a:p>
          <a:p>
            <a:pPr algn="just"/>
            <a:r>
              <a:rPr lang="de-DE" sz="2000" dirty="0">
                <a:latin typeface="Verdana"/>
                <a:cs typeface="Verdana"/>
              </a:rPr>
              <a:t>i</a:t>
            </a:r>
            <a:r>
              <a:rPr lang="de-DE" sz="2000" dirty="0" smtClean="0">
                <a:latin typeface="Verdana"/>
                <a:cs typeface="Verdana"/>
              </a:rPr>
              <a:t>n der Klageschrift maßgeblich; Beschränkungen im Rahmen der </a:t>
            </a:r>
          </a:p>
          <a:p>
            <a:pPr algn="just"/>
            <a:r>
              <a:rPr lang="de-DE" sz="2000" dirty="0" smtClean="0">
                <a:latin typeface="Verdana"/>
                <a:cs typeface="Verdana"/>
              </a:rPr>
              <a:t>Klagebegründung ändern hieran nichts [...]; die Regelungen für</a:t>
            </a:r>
          </a:p>
          <a:p>
            <a:pPr algn="just"/>
            <a:r>
              <a:rPr lang="de-DE" sz="2000" dirty="0" smtClean="0">
                <a:latin typeface="Verdana"/>
                <a:cs typeface="Verdana"/>
              </a:rPr>
              <a:t>Berufung und Revision können nicht analog angewendet werden.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7624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30897" y="482829"/>
            <a:ext cx="871081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Verletzung des Anspruchs auf gesetzlichen Rich-</a:t>
            </a:r>
          </a:p>
          <a:p>
            <a:r>
              <a:rPr lang="de-DE" sz="2400" b="1" dirty="0" err="1" smtClean="0">
                <a:latin typeface="Verdana"/>
                <a:cs typeface="Verdana"/>
              </a:rPr>
              <a:t>ter</a:t>
            </a:r>
            <a:r>
              <a:rPr lang="de-DE" sz="2400" b="1" dirty="0" smtClean="0">
                <a:latin typeface="Verdana"/>
                <a:cs typeface="Verdana"/>
              </a:rPr>
              <a:t> bei unterlassener Abgabe an die WEG- Abteilung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30896" y="1427493"/>
            <a:ext cx="4726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r>
              <a:rPr lang="de-DE" i="1" dirty="0" smtClean="0">
                <a:latin typeface="Verdana"/>
                <a:cs typeface="Verdana"/>
              </a:rPr>
              <a:t>BVerfG</a:t>
            </a:r>
          </a:p>
          <a:p>
            <a:r>
              <a:rPr lang="de-DE" i="1" dirty="0" smtClean="0">
                <a:latin typeface="Verdana"/>
                <a:cs typeface="Verdana"/>
              </a:rPr>
              <a:t>28.07.2014, Az.:  1 </a:t>
            </a:r>
            <a:r>
              <a:rPr lang="de-DE" i="1" dirty="0" err="1" smtClean="0">
                <a:latin typeface="Verdana"/>
                <a:cs typeface="Verdana"/>
              </a:rPr>
              <a:t>BvR</a:t>
            </a:r>
            <a:r>
              <a:rPr lang="de-DE" i="1" dirty="0" smtClean="0">
                <a:latin typeface="Verdana"/>
                <a:cs typeface="Verdana"/>
              </a:rPr>
              <a:t> 1925/13</a:t>
            </a:r>
            <a:endParaRPr lang="de-DE" i="1" dirty="0">
              <a:latin typeface="Verdana"/>
              <a:cs typeface="Verdana"/>
            </a:endParaRPr>
          </a:p>
        </p:txBody>
      </p:sp>
      <p:pic>
        <p:nvPicPr>
          <p:cNvPr id="5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35226"/>
            <a:ext cx="1266825" cy="1831975"/>
          </a:xfrm>
          <a:prstGeom prst="rect">
            <a:avLst/>
          </a:prstGeom>
          <a:noFill/>
        </p:spPr>
      </p:pic>
      <p:sp>
        <p:nvSpPr>
          <p:cNvPr id="6" name="Textfeld 5"/>
          <p:cNvSpPr txBox="1"/>
          <p:nvPr/>
        </p:nvSpPr>
        <p:spPr>
          <a:xfrm>
            <a:off x="230896" y="2627011"/>
            <a:ext cx="884088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 smtClean="0"/>
          </a:p>
          <a:p>
            <a:r>
              <a:rPr lang="de-DE" sz="2000" dirty="0" smtClean="0">
                <a:latin typeface="Verdana"/>
                <a:cs typeface="Verdana"/>
              </a:rPr>
              <a:t>Es liegt eine Verletzung von Art. 101 Abs. 1 S. 2 GG (Anspruch auf </a:t>
            </a:r>
          </a:p>
          <a:p>
            <a:r>
              <a:rPr lang="de-DE" sz="2000" dirty="0" smtClean="0">
                <a:latin typeface="Verdana"/>
                <a:cs typeface="Verdana"/>
              </a:rPr>
              <a:t>gesetzlichen Richter) vor, wenn das Verfahren nicht an die nach </a:t>
            </a:r>
          </a:p>
          <a:p>
            <a:r>
              <a:rPr lang="de-DE" sz="2000" dirty="0" smtClean="0">
                <a:latin typeface="Verdana"/>
                <a:cs typeface="Verdana"/>
              </a:rPr>
              <a:t>Geschäftsverteilungsplan zuständige WEG- Abteilung des Amts-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gerichts</a:t>
            </a:r>
            <a:r>
              <a:rPr lang="de-DE" sz="2000" dirty="0" smtClean="0">
                <a:latin typeface="Verdana"/>
                <a:cs typeface="Verdana"/>
              </a:rPr>
              <a:t> erfolgt.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Dies führt zur Begründetheit der Verfassungsbeschwerde.  </a:t>
            </a:r>
            <a:endParaRPr lang="de-DE" sz="2000" dirty="0">
              <a:latin typeface="Verdana"/>
              <a:cs typeface="Verdana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793387" y="543706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179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17518" y="327730"/>
            <a:ext cx="77895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Zur Verbrauchereigenschaft der Wohnungs- </a:t>
            </a:r>
          </a:p>
          <a:p>
            <a:r>
              <a:rPr lang="de-DE" sz="2400" b="1" dirty="0" err="1" smtClean="0">
                <a:latin typeface="Verdana"/>
                <a:cs typeface="Verdana"/>
              </a:rPr>
              <a:t>eigentümergemeinschaft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17518" y="1689857"/>
            <a:ext cx="7413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BGH</a:t>
            </a:r>
          </a:p>
          <a:p>
            <a:r>
              <a:rPr lang="de-DE" i="1" dirty="0" smtClean="0">
                <a:latin typeface="Verdana"/>
                <a:cs typeface="Verdana"/>
              </a:rPr>
              <a:t>25.03.2015, VIII ZR 360/13; VIII ZR 109/14, VIII ZR 243/13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14014" y="2775460"/>
            <a:ext cx="882998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Die Wohnungseigentümergemeinschaft ist im Interesse des </a:t>
            </a:r>
            <a:r>
              <a:rPr lang="de-DE" sz="2000" dirty="0" err="1" smtClean="0">
                <a:latin typeface="Verdana"/>
                <a:cs typeface="Verdana"/>
              </a:rPr>
              <a:t>Ver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braucherschutzes</a:t>
            </a:r>
            <a:r>
              <a:rPr lang="de-DE" sz="2000" dirty="0" smtClean="0">
                <a:latin typeface="Verdana"/>
                <a:cs typeface="Verdana"/>
              </a:rPr>
              <a:t> der in ihr zusammengeschlossenen, nicht </a:t>
            </a:r>
            <a:r>
              <a:rPr lang="de-DE" sz="2000" dirty="0" err="1" smtClean="0">
                <a:latin typeface="Verdana"/>
                <a:cs typeface="Verdana"/>
              </a:rPr>
              <a:t>ge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smtClean="0">
                <a:latin typeface="Verdana"/>
                <a:cs typeface="Verdana"/>
              </a:rPr>
              <a:t>werblich handelnden natürlichen Personen regelmäßig einem </a:t>
            </a:r>
          </a:p>
          <a:p>
            <a:r>
              <a:rPr lang="de-DE" sz="2000" dirty="0" smtClean="0">
                <a:latin typeface="Verdana"/>
                <a:cs typeface="Verdana"/>
              </a:rPr>
              <a:t>Verbraucher gleichzustellen, nämlich immer dann, wenn ihr wenig-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stens</a:t>
            </a:r>
            <a:r>
              <a:rPr lang="de-DE" sz="2000" dirty="0" smtClean="0">
                <a:latin typeface="Verdana"/>
                <a:cs typeface="Verdana"/>
              </a:rPr>
              <a:t> ein Verbraucher angehört und sie ein Rechtsgeschäft zu </a:t>
            </a:r>
          </a:p>
          <a:p>
            <a:r>
              <a:rPr lang="de-DE" sz="2000" dirty="0" smtClean="0">
                <a:latin typeface="Verdana"/>
                <a:cs typeface="Verdana"/>
              </a:rPr>
              <a:t>einem Zweck abschließt, der weder einer gewerblichen noch einer </a:t>
            </a:r>
          </a:p>
          <a:p>
            <a:r>
              <a:rPr lang="de-DE" sz="2000" dirty="0" smtClean="0">
                <a:latin typeface="Verdana"/>
                <a:cs typeface="Verdana"/>
              </a:rPr>
              <a:t>selbstständig beruflichen Tätigkeit dient.  </a:t>
            </a:r>
            <a:endParaRPr lang="de-DE" sz="2000" dirty="0">
              <a:latin typeface="Verdana"/>
              <a:cs typeface="Verdana"/>
            </a:endParaRPr>
          </a:p>
        </p:txBody>
      </p:sp>
      <p:pic>
        <p:nvPicPr>
          <p:cNvPr id="5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1182" y="4734656"/>
            <a:ext cx="1266825" cy="1831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32745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313477" y="1186078"/>
            <a:ext cx="61328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 smtClean="0">
                <a:latin typeface="Verdana"/>
                <a:cs typeface="Verdana"/>
              </a:rPr>
              <a:t>Vielen Dank für Ihre </a:t>
            </a:r>
          </a:p>
          <a:p>
            <a:pPr algn="ctr"/>
            <a:r>
              <a:rPr lang="de-DE" sz="4000" dirty="0" smtClean="0">
                <a:latin typeface="Verdana"/>
                <a:cs typeface="Verdana"/>
              </a:rPr>
              <a:t>Aufmerksamkeit! </a:t>
            </a:r>
            <a:endParaRPr lang="de-DE" sz="4000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668747" y="26975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821147" y="28499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2005813" y="3374753"/>
            <a:ext cx="461084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de-DE" sz="1900" b="1" dirty="0">
                <a:latin typeface="Verdana"/>
                <a:cs typeface="Verdana"/>
              </a:rPr>
              <a:t>Rechtsanwalt Dirk </a:t>
            </a:r>
            <a:r>
              <a:rPr lang="de-DE" sz="1900" b="1" dirty="0" err="1">
                <a:latin typeface="Verdana"/>
                <a:cs typeface="Verdana"/>
              </a:rPr>
              <a:t>Wandner</a:t>
            </a:r>
            <a:endParaRPr lang="de-DE" sz="1900" b="1" dirty="0">
              <a:latin typeface="Verdana"/>
              <a:cs typeface="Verdana"/>
            </a:endParaRPr>
          </a:p>
          <a:p>
            <a:pPr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de-DE" sz="1900" dirty="0">
                <a:latin typeface="Verdana"/>
                <a:cs typeface="Verdana"/>
              </a:rPr>
              <a:t>Domplatz 30, 99084 Erfurt</a:t>
            </a:r>
          </a:p>
          <a:p>
            <a:pPr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de-DE" sz="1900" dirty="0">
                <a:latin typeface="Verdana"/>
                <a:cs typeface="Verdana"/>
              </a:rPr>
              <a:t>0361/598260</a:t>
            </a:r>
          </a:p>
          <a:p>
            <a:pPr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de-DE" sz="1900" dirty="0" err="1" smtClean="0">
                <a:latin typeface="Verdana"/>
                <a:cs typeface="Verdana"/>
              </a:rPr>
              <a:t>www.kanzlei-bwh.de</a:t>
            </a:r>
            <a:endParaRPr lang="de-DE" sz="1900" dirty="0" smtClean="0">
              <a:latin typeface="Verdana"/>
              <a:cs typeface="Verdana"/>
            </a:endParaRPr>
          </a:p>
          <a:p>
            <a:pPr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de-DE" sz="1900" dirty="0" err="1" smtClean="0">
                <a:latin typeface="Verdana"/>
                <a:cs typeface="Verdana"/>
              </a:rPr>
              <a:t>dirk.wandner</a:t>
            </a:r>
            <a:r>
              <a:rPr lang="de-DE" sz="1900" dirty="0" err="1">
                <a:latin typeface="Verdana"/>
                <a:cs typeface="Verdana"/>
              </a:rPr>
              <a:t>@kanzlei-bwh.de</a:t>
            </a:r>
            <a:endParaRPr lang="de-DE" sz="19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229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8516" y="4535226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83372" y="461836"/>
            <a:ext cx="7722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Erfüllung der öffentlich- rechtlichen </a:t>
            </a:r>
          </a:p>
          <a:p>
            <a:r>
              <a:rPr lang="de-DE" sz="2400" b="1" dirty="0" smtClean="0">
                <a:latin typeface="Verdana"/>
                <a:cs typeface="Verdana"/>
              </a:rPr>
              <a:t>Anforderungen an einen Stellplatznachweis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83372" y="1679403"/>
            <a:ext cx="3611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Itzehoe</a:t>
            </a:r>
          </a:p>
          <a:p>
            <a:r>
              <a:rPr lang="de-DE" i="1" dirty="0" smtClean="0">
                <a:latin typeface="Verdana"/>
                <a:cs typeface="Verdana"/>
              </a:rPr>
              <a:t>14.10.2014, Az.: 11 S 13/14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99409" y="2435134"/>
            <a:ext cx="862287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1. Grundsätzlich hat jeder Wohnungseigentümer einen Anspruch </a:t>
            </a:r>
          </a:p>
          <a:p>
            <a:r>
              <a:rPr lang="de-DE" sz="2000" dirty="0" smtClean="0">
                <a:latin typeface="Verdana"/>
                <a:cs typeface="Verdana"/>
              </a:rPr>
              <a:t>gegen die übrigen Wohnungseigentümer auf erstmalige </a:t>
            </a:r>
            <a:r>
              <a:rPr lang="de-DE" sz="2000" dirty="0" err="1" smtClean="0">
                <a:latin typeface="Verdana"/>
                <a:cs typeface="Verdana"/>
              </a:rPr>
              <a:t>Herstel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lung</a:t>
            </a:r>
            <a:r>
              <a:rPr lang="de-DE" sz="2000" dirty="0" smtClean="0">
                <a:latin typeface="Verdana"/>
                <a:cs typeface="Verdana"/>
              </a:rPr>
              <a:t> eines ordnungsgemäßen Zustandes. Zur ordnungsgemäßen </a:t>
            </a:r>
          </a:p>
          <a:p>
            <a:r>
              <a:rPr lang="de-DE" sz="2000" dirty="0" smtClean="0">
                <a:latin typeface="Verdana"/>
                <a:cs typeface="Verdana"/>
              </a:rPr>
              <a:t>Instandsetzung gehört auch die Einhaltung öffentlich- rechtlicher </a:t>
            </a:r>
          </a:p>
          <a:p>
            <a:r>
              <a:rPr lang="de-DE" sz="2000" dirty="0" smtClean="0">
                <a:latin typeface="Verdana"/>
                <a:cs typeface="Verdana"/>
              </a:rPr>
              <a:t>Vorschriften.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Sind die öffentlich- rechtlichen Anforderungen an einen </a:t>
            </a:r>
          </a:p>
          <a:p>
            <a:r>
              <a:rPr lang="de-DE" sz="2000" dirty="0" smtClean="0">
                <a:latin typeface="Verdana"/>
                <a:cs typeface="Verdana"/>
              </a:rPr>
              <a:t>Stellplatznachweis zu erfüllen, so trifft diese Verpflichtung </a:t>
            </a:r>
          </a:p>
          <a:p>
            <a:r>
              <a:rPr lang="de-DE" sz="2000" dirty="0" smtClean="0">
                <a:latin typeface="Verdana"/>
                <a:cs typeface="Verdana"/>
              </a:rPr>
              <a:t>die Gesamtheit der Wohnungseigentümer. Die Ablehnung </a:t>
            </a:r>
          </a:p>
          <a:p>
            <a:r>
              <a:rPr lang="de-DE" sz="2000" dirty="0" smtClean="0">
                <a:latin typeface="Verdana"/>
                <a:cs typeface="Verdana"/>
              </a:rPr>
              <a:t>eines Beschlussantrages, einen Stellplatznachweis zu </a:t>
            </a:r>
          </a:p>
          <a:p>
            <a:r>
              <a:rPr lang="de-DE" sz="2000" dirty="0" smtClean="0">
                <a:latin typeface="Verdana"/>
                <a:cs typeface="Verdana"/>
              </a:rPr>
              <a:t>erbringen bzw. eine Stellplatzablösevereinbarung zu </a:t>
            </a:r>
          </a:p>
          <a:p>
            <a:r>
              <a:rPr lang="de-DE" sz="2000" dirty="0" smtClean="0">
                <a:latin typeface="Verdana"/>
                <a:cs typeface="Verdana"/>
              </a:rPr>
              <a:t>schließen, entspricht nicht ordnungsgemäßer Verwaltung.  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10497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34464"/>
            <a:ext cx="1266825" cy="1831975"/>
          </a:xfrm>
          <a:prstGeom prst="rect">
            <a:avLst/>
          </a:prstGeom>
          <a:noFill/>
        </p:spPr>
      </p:pic>
      <p:sp>
        <p:nvSpPr>
          <p:cNvPr id="6" name="Textfeld 5"/>
          <p:cNvSpPr txBox="1"/>
          <p:nvPr/>
        </p:nvSpPr>
        <p:spPr>
          <a:xfrm>
            <a:off x="268629" y="389179"/>
            <a:ext cx="8941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000000"/>
                </a:solidFill>
                <a:latin typeface="Verdana"/>
                <a:cs typeface="Verdana"/>
              </a:rPr>
              <a:t>Zweckwidrige </a:t>
            </a:r>
            <a:r>
              <a:rPr lang="de-DE" sz="2400" b="1" dirty="0" smtClean="0">
                <a:latin typeface="Verdana"/>
                <a:cs typeface="Verdana"/>
              </a:rPr>
              <a:t>Nutzung von Teileigentum als Wohnraum: Verjährung und Verwirkung 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83552" y="1809655"/>
            <a:ext cx="3778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Frankfurt/ M. </a:t>
            </a:r>
          </a:p>
          <a:p>
            <a:r>
              <a:rPr lang="de-DE" i="1" dirty="0" smtClean="0">
                <a:latin typeface="Verdana"/>
                <a:cs typeface="Verdana"/>
              </a:rPr>
              <a:t>25.06.2014 Az.: 2/13 S 18/13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83552" y="2832071"/>
            <a:ext cx="892704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2000" dirty="0">
                <a:latin typeface="Verdana"/>
                <a:cs typeface="Verdana"/>
              </a:rPr>
              <a:t>D</a:t>
            </a:r>
            <a:r>
              <a:rPr lang="de-DE" sz="2000" dirty="0" smtClean="0">
                <a:latin typeface="Verdana"/>
                <a:cs typeface="Verdana"/>
              </a:rPr>
              <a:t>ie Nutzung eines in der Teilungserklärung als Abstellraum oder </a:t>
            </a:r>
          </a:p>
          <a:p>
            <a:r>
              <a:rPr lang="de-DE" sz="2000" dirty="0" smtClean="0">
                <a:latin typeface="Verdana"/>
                <a:cs typeface="Verdana"/>
              </a:rPr>
              <a:t>Hobbyraum ausgewiesenen Raumes zu nicht vorübergehenden </a:t>
            </a:r>
          </a:p>
          <a:p>
            <a:r>
              <a:rPr lang="de-DE" sz="2000" dirty="0" smtClean="0">
                <a:latin typeface="Verdana"/>
                <a:cs typeface="Verdana"/>
              </a:rPr>
              <a:t>Wohnzwecken ist unzulässig. Ein Anspruch der übrigen Wohnungs-</a:t>
            </a:r>
          </a:p>
          <a:p>
            <a:r>
              <a:rPr lang="de-DE" sz="2000" dirty="0">
                <a:latin typeface="Verdana"/>
                <a:cs typeface="Verdana"/>
              </a:rPr>
              <a:t>E</a:t>
            </a:r>
            <a:r>
              <a:rPr lang="de-DE" sz="2000" dirty="0" smtClean="0">
                <a:latin typeface="Verdana"/>
                <a:cs typeface="Verdana"/>
              </a:rPr>
              <a:t>igentümer auf Unterlassung [...] besteht, ohne dass es darauf an-</a:t>
            </a:r>
          </a:p>
          <a:p>
            <a:r>
              <a:rPr lang="de-DE" sz="2000" dirty="0" smtClean="0">
                <a:latin typeface="Verdana"/>
                <a:cs typeface="Verdana"/>
              </a:rPr>
              <a:t>kommt, ob die Wohnungsnutzung im konkreten Fall möglicherweise</a:t>
            </a:r>
          </a:p>
          <a:p>
            <a:r>
              <a:rPr lang="de-DE" sz="2000" dirty="0">
                <a:latin typeface="Verdana"/>
                <a:cs typeface="Verdana"/>
              </a:rPr>
              <a:t>n</a:t>
            </a:r>
            <a:r>
              <a:rPr lang="de-DE" sz="2000" dirty="0" smtClean="0">
                <a:latin typeface="Verdana"/>
                <a:cs typeface="Verdana"/>
              </a:rPr>
              <a:t>icht störend ist. 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Bei Verstößen gegen die zweckbestimmte Nutzung </a:t>
            </a:r>
            <a:endParaRPr lang="de-DE" sz="2000" dirty="0">
              <a:latin typeface="Verdana"/>
              <a:cs typeface="Verdana"/>
            </a:endParaRPr>
          </a:p>
          <a:p>
            <a:r>
              <a:rPr lang="de-DE" sz="2000" dirty="0">
                <a:latin typeface="Verdana"/>
                <a:cs typeface="Verdana"/>
              </a:rPr>
              <a:t>k</a:t>
            </a:r>
            <a:r>
              <a:rPr lang="de-DE" sz="2000" dirty="0" smtClean="0">
                <a:latin typeface="Verdana"/>
                <a:cs typeface="Verdana"/>
              </a:rPr>
              <a:t>ann Verjährung nicht eintreten, solange der Verstoß </a:t>
            </a:r>
          </a:p>
          <a:p>
            <a:r>
              <a:rPr lang="de-DE" sz="2000" dirty="0" smtClean="0">
                <a:latin typeface="Verdana"/>
                <a:cs typeface="Verdana"/>
              </a:rPr>
              <a:t>Andauert. Es kann aber eine Verwirkung eintreten. 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14076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262382" y="271842"/>
            <a:ext cx="3883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Frankfurt/ M. </a:t>
            </a:r>
          </a:p>
          <a:p>
            <a:r>
              <a:rPr lang="de-DE" i="1" dirty="0" smtClean="0">
                <a:latin typeface="Verdana"/>
                <a:cs typeface="Verdana"/>
              </a:rPr>
              <a:t>15.06.2014 Az.: 2/13 S 18/13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04953" y="1220406"/>
            <a:ext cx="903904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3. Wenn ein Unterlassungsanspruch gem. §§ 15 Abs. 3 WEG, </a:t>
            </a:r>
          </a:p>
          <a:p>
            <a:r>
              <a:rPr lang="de-DE" sz="2000" dirty="0" smtClean="0">
                <a:latin typeface="Verdana"/>
                <a:cs typeface="Verdana"/>
              </a:rPr>
              <a:t>1004 BGB wg. einer unzulässigen Nutzung bereits durch alle </a:t>
            </a:r>
          </a:p>
          <a:p>
            <a:r>
              <a:rPr lang="de-DE" sz="2000" dirty="0" smtClean="0">
                <a:latin typeface="Verdana"/>
                <a:cs typeface="Verdana"/>
              </a:rPr>
              <a:t>Wohnungseigentümer verwirkt, ist auch Sonderrechtsnachfolger an</a:t>
            </a:r>
          </a:p>
          <a:p>
            <a:r>
              <a:rPr lang="de-DE" sz="2000" dirty="0" smtClean="0">
                <a:latin typeface="Verdana"/>
                <a:cs typeface="Verdana"/>
              </a:rPr>
              <a:t>die entstandene Rechtslage gebunden [...].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4. Wenn das Teileigentum zweckbestimmungswidrig wiederholt als </a:t>
            </a:r>
          </a:p>
          <a:p>
            <a:r>
              <a:rPr lang="de-DE" sz="2000" dirty="0" smtClean="0">
                <a:latin typeface="Verdana"/>
                <a:cs typeface="Verdana"/>
              </a:rPr>
              <a:t>Wohnraum vermietet wird, stellt zumindest jede neue Vermietung eine neue [...] Störung im Sinne von § 1004 BGB, §§14,15 WEG dar, </a:t>
            </a:r>
          </a:p>
          <a:p>
            <a:r>
              <a:rPr lang="de-DE" sz="2000" dirty="0" smtClean="0">
                <a:latin typeface="Verdana"/>
                <a:cs typeface="Verdana"/>
              </a:rPr>
              <a:t>die  jedenfalls einen erneuten Unterlassungsanspruch begründet, </a:t>
            </a:r>
          </a:p>
          <a:p>
            <a:r>
              <a:rPr lang="de-DE" sz="2000" dirty="0">
                <a:latin typeface="Verdana"/>
                <a:cs typeface="Verdana"/>
              </a:rPr>
              <a:t>f</a:t>
            </a:r>
            <a:r>
              <a:rPr lang="de-DE" sz="2000" dirty="0" smtClean="0">
                <a:latin typeface="Verdana"/>
                <a:cs typeface="Verdana"/>
              </a:rPr>
              <a:t>ür den die im Rahmen des Einwands der Verwirkung für die   </a:t>
            </a:r>
          </a:p>
          <a:p>
            <a:r>
              <a:rPr lang="de-DE" sz="2000" dirty="0" smtClean="0">
                <a:latin typeface="Verdana"/>
                <a:cs typeface="Verdana"/>
              </a:rPr>
              <a:t>Beurteilung des Zeitmoments maßgebliche Frist jeweils </a:t>
            </a:r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Neu zu laufen beginnt. 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5. Auch ein längeres </a:t>
            </a:r>
            <a:r>
              <a:rPr lang="de-DE" sz="2000" dirty="0" err="1" smtClean="0">
                <a:latin typeface="Verdana"/>
                <a:cs typeface="Verdana"/>
              </a:rPr>
              <a:t>Untätigbleiben</a:t>
            </a:r>
            <a:r>
              <a:rPr lang="de-DE" sz="2000" dirty="0" smtClean="0">
                <a:latin typeface="Verdana"/>
                <a:cs typeface="Verdana"/>
              </a:rPr>
              <a:t> </a:t>
            </a:r>
            <a:r>
              <a:rPr lang="de-DE" sz="2000" dirty="0" err="1" smtClean="0">
                <a:latin typeface="Verdana"/>
                <a:cs typeface="Verdana"/>
              </a:rPr>
              <a:t>ggü</a:t>
            </a:r>
            <a:r>
              <a:rPr lang="de-DE" sz="2000" dirty="0" smtClean="0">
                <a:latin typeface="Verdana"/>
                <a:cs typeface="Verdana"/>
              </a:rPr>
              <a:t>. gleichartigen Störungen in der Vergangenheit kann ein berechtigtes Vertrauen des Störers [...] nicht begründen, auch gegen diese neuen Störungen würde nicht vorgegangen.  </a:t>
            </a:r>
            <a:endParaRPr lang="de-DE" sz="2000" dirty="0">
              <a:latin typeface="Verdana"/>
              <a:cs typeface="Verdana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487720" y="561550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9657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4503738"/>
            <a:ext cx="1266825" cy="1831975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283372" y="419851"/>
            <a:ext cx="8860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Verdana"/>
                <a:cs typeface="Verdana"/>
              </a:rPr>
              <a:t>Anspruch auf Herausgabe eines rechtswidrig allein </a:t>
            </a:r>
          </a:p>
          <a:p>
            <a:r>
              <a:rPr lang="de-DE" sz="2000" b="1" dirty="0" smtClean="0">
                <a:latin typeface="Verdana"/>
                <a:cs typeface="Verdana"/>
              </a:rPr>
              <a:t>genutzten Kellerraumes</a:t>
            </a:r>
            <a:endParaRPr lang="de-DE" sz="2000" b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83372" y="1324322"/>
            <a:ext cx="3904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LG Hamburg </a:t>
            </a:r>
          </a:p>
          <a:p>
            <a:r>
              <a:rPr lang="de-DE" i="1" dirty="0" smtClean="0">
                <a:latin typeface="Verdana"/>
                <a:cs typeface="Verdana"/>
              </a:rPr>
              <a:t>09.04.2014, Az.: 318 S 117/13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83372" y="1987208"/>
            <a:ext cx="8305304" cy="4893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/>
                <a:cs typeface="Verdana"/>
              </a:rPr>
              <a:t>1. Ein einzelner Wohnungseigentümer kann aus § 985 BGB die </a:t>
            </a:r>
          </a:p>
          <a:p>
            <a:r>
              <a:rPr lang="de-DE" sz="2000" dirty="0" smtClean="0">
                <a:latin typeface="Verdana"/>
                <a:cs typeface="Verdana"/>
              </a:rPr>
              <a:t>Herausgabe eines zu Unrecht von einem Miteigentümer seit</a:t>
            </a:r>
          </a:p>
          <a:p>
            <a:r>
              <a:rPr lang="de-DE" sz="2000" dirty="0" smtClean="0">
                <a:latin typeface="Verdana"/>
                <a:cs typeface="Verdana"/>
              </a:rPr>
              <a:t>Jahrzehnten allein genutzten Raumes an die Miteigentümer-</a:t>
            </a:r>
          </a:p>
          <a:p>
            <a:pPr>
              <a:lnSpc>
                <a:spcPct val="80000"/>
              </a:lnSpc>
            </a:pPr>
            <a:r>
              <a:rPr lang="de-DE" sz="2000" dirty="0" err="1" smtClean="0">
                <a:latin typeface="Verdana"/>
                <a:cs typeface="Verdana"/>
              </a:rPr>
              <a:t>gemeinschaft</a:t>
            </a:r>
            <a:r>
              <a:rPr lang="de-DE" sz="2000" dirty="0" smtClean="0">
                <a:latin typeface="Verdana"/>
                <a:cs typeface="Verdana"/>
              </a:rPr>
              <a:t> beanspruchen. </a:t>
            </a:r>
          </a:p>
          <a:p>
            <a:pPr>
              <a:lnSpc>
                <a:spcPct val="80000"/>
              </a:lnSpc>
            </a:pPr>
            <a:endParaRPr lang="de-DE" sz="2000" dirty="0" smtClean="0">
              <a:latin typeface="Verdana"/>
              <a:cs typeface="Verdana"/>
            </a:endParaRP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2. Ein dinglicher Herausgabeanspruch unterliegt nicht der </a:t>
            </a:r>
            <a:r>
              <a:rPr lang="de-DE" sz="2000" dirty="0" err="1" smtClean="0">
                <a:latin typeface="Verdana"/>
                <a:cs typeface="Verdana"/>
              </a:rPr>
              <a:t>Ver</a:t>
            </a:r>
            <a:r>
              <a:rPr lang="de-DE" sz="2000" dirty="0" smtClean="0">
                <a:latin typeface="Verdana"/>
                <a:cs typeface="Verdana"/>
              </a:rPr>
              <a:t>-</a:t>
            </a:r>
          </a:p>
          <a:p>
            <a:pPr>
              <a:lnSpc>
                <a:spcPct val="80000"/>
              </a:lnSpc>
            </a:pPr>
            <a:r>
              <a:rPr lang="de-DE" sz="2000" dirty="0" err="1" smtClean="0">
                <a:latin typeface="Verdana"/>
                <a:cs typeface="Verdana"/>
              </a:rPr>
              <a:t>jährung</a:t>
            </a:r>
            <a:r>
              <a:rPr lang="de-DE" sz="2000" dirty="0" smtClean="0">
                <a:latin typeface="Verdana"/>
                <a:cs typeface="Verdana"/>
              </a:rPr>
              <a:t>. </a:t>
            </a:r>
          </a:p>
          <a:p>
            <a:pPr>
              <a:lnSpc>
                <a:spcPct val="80000"/>
              </a:lnSpc>
            </a:pPr>
            <a:endParaRPr lang="de-DE" sz="2000" dirty="0">
              <a:latin typeface="Verdana"/>
              <a:cs typeface="Verdana"/>
            </a:endParaRP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3. Frühere Rechtsprechung- vor BGH, 20.09.2000, </a:t>
            </a:r>
          </a:p>
          <a:p>
            <a:r>
              <a:rPr lang="de-DE" sz="2000" dirty="0" smtClean="0">
                <a:latin typeface="Verdana"/>
                <a:cs typeface="Verdana"/>
              </a:rPr>
              <a:t>V ZB 58/99, ZMR 2000, 771- begründet keinen </a:t>
            </a:r>
            <a:r>
              <a:rPr lang="de-DE" sz="2000" dirty="0" err="1" smtClean="0">
                <a:latin typeface="Verdana"/>
                <a:cs typeface="Verdana"/>
              </a:rPr>
              <a:t>Ver</a:t>
            </a:r>
            <a:r>
              <a:rPr lang="de-DE" sz="2000" dirty="0" smtClean="0">
                <a:latin typeface="Verdana"/>
                <a:cs typeface="Verdana"/>
              </a:rPr>
              <a:t>-</a:t>
            </a:r>
          </a:p>
          <a:p>
            <a:pPr>
              <a:lnSpc>
                <a:spcPct val="80000"/>
              </a:lnSpc>
            </a:pPr>
            <a:r>
              <a:rPr lang="de-DE" sz="2000" dirty="0" err="1" smtClean="0">
                <a:latin typeface="Verdana"/>
                <a:cs typeface="Verdana"/>
              </a:rPr>
              <a:t>trauenstatbestand</a:t>
            </a:r>
            <a:r>
              <a:rPr lang="de-DE" sz="2000" dirty="0" smtClean="0">
                <a:latin typeface="Verdana"/>
                <a:cs typeface="Verdana"/>
              </a:rPr>
              <a:t>. </a:t>
            </a:r>
          </a:p>
          <a:p>
            <a:pPr>
              <a:lnSpc>
                <a:spcPct val="80000"/>
              </a:lnSpc>
            </a:pPr>
            <a:endParaRPr lang="de-DE" sz="2000" dirty="0">
              <a:latin typeface="Verdana"/>
              <a:cs typeface="Verdana"/>
            </a:endParaRP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4. Auch jahrzehntelange Alleinnutzung begründet kein </a:t>
            </a: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„Gewohnheitsrecht“.</a:t>
            </a:r>
          </a:p>
          <a:p>
            <a:pPr>
              <a:lnSpc>
                <a:spcPct val="80000"/>
              </a:lnSpc>
            </a:pPr>
            <a:endParaRPr lang="de-DE" sz="2000" dirty="0" smtClean="0">
              <a:latin typeface="Verdana"/>
              <a:cs typeface="Verdana"/>
            </a:endParaRPr>
          </a:p>
          <a:p>
            <a:pPr>
              <a:lnSpc>
                <a:spcPct val="80000"/>
              </a:lnSpc>
            </a:pPr>
            <a:r>
              <a:rPr lang="de-DE" sz="2000" dirty="0" smtClean="0">
                <a:latin typeface="Verdana"/>
                <a:cs typeface="Verdana"/>
              </a:rPr>
              <a:t>5. Der Herausgabeanspruch beinhaltet nicht auch die</a:t>
            </a:r>
          </a:p>
          <a:p>
            <a:r>
              <a:rPr lang="de-DE" sz="2000" dirty="0" smtClean="0">
                <a:latin typeface="Verdana"/>
                <a:cs typeface="Verdana"/>
              </a:rPr>
              <a:t>Beseitigung von Einrichtung, ein solcher Anspruch</a:t>
            </a:r>
          </a:p>
          <a:p>
            <a:r>
              <a:rPr lang="de-DE" sz="2000" dirty="0" smtClean="0">
                <a:latin typeface="Verdana"/>
                <a:cs typeface="Verdana"/>
              </a:rPr>
              <a:t>unterliegt der Verjährung.    </a:t>
            </a:r>
            <a:endParaRPr lang="de-DE" sz="2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40815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66305" y="399421"/>
            <a:ext cx="7610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Verdana"/>
                <a:cs typeface="Verdana"/>
              </a:rPr>
              <a:t>Geruchsbelästigung durch Zigarettenrauch</a:t>
            </a:r>
            <a:endParaRPr lang="de-DE" sz="2400" b="1" dirty="0">
              <a:latin typeface="Verdana"/>
              <a:cs typeface="Verdana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66305" y="1331402"/>
            <a:ext cx="4202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smtClean="0">
                <a:latin typeface="Verdana"/>
                <a:cs typeface="Verdana"/>
              </a:rPr>
              <a:t>AG München</a:t>
            </a:r>
          </a:p>
          <a:p>
            <a:r>
              <a:rPr lang="de-DE" i="1" dirty="0" smtClean="0">
                <a:latin typeface="Verdana"/>
                <a:cs typeface="Verdana"/>
              </a:rPr>
              <a:t>28.04.2014, Az.: 485 C 28018/13</a:t>
            </a:r>
            <a:endParaRPr lang="de-DE" i="1" dirty="0">
              <a:latin typeface="Verdana"/>
              <a:cs typeface="Verdana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54895" y="2345315"/>
            <a:ext cx="83631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 smtClean="0">
                <a:latin typeface="Verdana"/>
                <a:cs typeface="Verdana"/>
              </a:rPr>
              <a:t>Ein Wohnungseigentümer hat einen Anspruch darauf, nicht </a:t>
            </a:r>
          </a:p>
          <a:p>
            <a:r>
              <a:rPr lang="de-DE" sz="2000" dirty="0" smtClean="0">
                <a:latin typeface="Verdana"/>
                <a:cs typeface="Verdana"/>
              </a:rPr>
              <a:t>ununterbrochen einer Geruchsbelästigung durch rauchende </a:t>
            </a:r>
          </a:p>
          <a:p>
            <a:r>
              <a:rPr lang="de-DE" sz="2000" dirty="0" smtClean="0">
                <a:latin typeface="Verdana"/>
                <a:cs typeface="Verdana"/>
              </a:rPr>
              <a:t>Nachbarn ausgesetzt zu sein.</a:t>
            </a:r>
          </a:p>
          <a:p>
            <a:endParaRPr lang="de-DE" sz="2000" dirty="0">
              <a:latin typeface="Verdana"/>
              <a:cs typeface="Verdana"/>
            </a:endParaRPr>
          </a:p>
          <a:p>
            <a:r>
              <a:rPr lang="de-DE" sz="2000" dirty="0" smtClean="0">
                <a:latin typeface="Verdana"/>
                <a:cs typeface="Verdana"/>
              </a:rPr>
              <a:t>2. Führt Zigarettenrauch zu einer über das unvermeidliche Maß</a:t>
            </a:r>
          </a:p>
          <a:p>
            <a:r>
              <a:rPr lang="de-DE" sz="2000" dirty="0" smtClean="0">
                <a:latin typeface="Verdana"/>
                <a:cs typeface="Verdana"/>
              </a:rPr>
              <a:t>hinausgehende Beeinträchtigung, besteht ein zeitlich </a:t>
            </a:r>
            <a:r>
              <a:rPr lang="de-DE" sz="2000" dirty="0" err="1" smtClean="0">
                <a:latin typeface="Verdana"/>
                <a:cs typeface="Verdana"/>
              </a:rPr>
              <a:t>einge</a:t>
            </a:r>
            <a:r>
              <a:rPr lang="de-DE" sz="2000" dirty="0" smtClean="0">
                <a:latin typeface="Verdana"/>
                <a:cs typeface="Verdana"/>
              </a:rPr>
              <a:t>- </a:t>
            </a:r>
          </a:p>
          <a:p>
            <a:r>
              <a:rPr lang="de-DE" sz="2000" dirty="0" err="1" smtClean="0">
                <a:latin typeface="Verdana"/>
                <a:cs typeface="Verdana"/>
              </a:rPr>
              <a:t>schränktes</a:t>
            </a:r>
            <a:r>
              <a:rPr lang="de-DE" sz="2000" dirty="0" smtClean="0">
                <a:latin typeface="Verdana"/>
                <a:cs typeface="Verdana"/>
              </a:rPr>
              <a:t> Unterlassungsgebot.   </a:t>
            </a:r>
            <a:endParaRPr lang="de-DE" sz="2000" dirty="0">
              <a:latin typeface="Verdana"/>
              <a:cs typeface="Verdana"/>
            </a:endParaRPr>
          </a:p>
        </p:txBody>
      </p:sp>
      <p:pic>
        <p:nvPicPr>
          <p:cNvPr id="5" name="Picture 2" descr="C:\Users\Dirk\AppData\Local\Microsoft\Windows\Temporary Internet Files\Content.IE5\V239DA9D\MC900305389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1182" y="4734656"/>
            <a:ext cx="1266825" cy="1831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6504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phyros">
  <a:themeElements>
    <a:clrScheme name="Zephyros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Zephyros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Zephyros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Zephyros.thmx</Template>
  <TotalTime>0</TotalTime>
  <Words>3488</Words>
  <Application>Microsoft Macintosh PowerPoint</Application>
  <PresentationFormat>Bildschirmpräsentation (4:3)</PresentationFormat>
  <Paragraphs>552</Paragraphs>
  <Slides>43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43</vt:i4>
      </vt:variant>
    </vt:vector>
  </HeadingPairs>
  <TitlesOfParts>
    <vt:vector size="44" baseType="lpstr">
      <vt:lpstr>Zephyros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            Beschlusstext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User</cp:lastModifiedBy>
  <cp:revision>115</cp:revision>
  <dcterms:created xsi:type="dcterms:W3CDTF">2015-03-17T09:21:29Z</dcterms:created>
  <dcterms:modified xsi:type="dcterms:W3CDTF">2015-03-26T13:46:45Z</dcterms:modified>
</cp:coreProperties>
</file>