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5" r:id="rId18"/>
    <p:sldId id="276" r:id="rId19"/>
    <p:sldId id="278" r:id="rId20"/>
    <p:sldId id="279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92A951F-3529-40F4-981C-423EDAEB3F54}">
          <p14:sldIdLst>
            <p14:sldId id="256"/>
          </p14:sldIdLst>
        </p14:section>
        <p14:section name="Abschnitt ohne Titel" id="{AB0A3EE5-D9E2-4366-A0B4-D597E4FF543A}">
          <p14:sldIdLst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67"/>
            <p14:sldId id="268"/>
            <p14:sldId id="269"/>
            <p14:sldId id="271"/>
            <p14:sldId id="270"/>
            <p14:sldId id="272"/>
            <p14:sldId id="273"/>
            <p14:sldId id="275"/>
            <p14:sldId id="276"/>
            <p14:sldId id="278"/>
            <p14:sldId id="279"/>
            <p14:sldId id="281"/>
            <p14:sldId id="283"/>
            <p14:sldId id="282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F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A39D6-CAF0-4ABB-9B1E-4F0A07E9E806}" type="datetimeFigureOut">
              <a:rPr lang="de-DE" smtClean="0"/>
              <a:t>20.03.2014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2055A-89D6-44C2-96FA-36CD1BBDB5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8343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 err="1" smtClean="0"/>
              <a:t>kopfaaaaaaaaaaaa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E8B66-87DF-4F52-A1C5-A4216E59E455}" type="datetimeFigureOut">
              <a:rPr lang="de-DE" smtClean="0"/>
              <a:t>20.03.2014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0782A-F641-4FDD-B395-CA6DCCACA5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80822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dirty="0" err="1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11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12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13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14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15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16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17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18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19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20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3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21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22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23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24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25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26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27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28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29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30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4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31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32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33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34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35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36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37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5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6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7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8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dirty="0" err="1" smtClean="0"/>
              <a:t>kopfaaaaaaaaaaaa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9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0782A-F641-4FDD-B395-CA6DCCACA520}" type="slidenum">
              <a:rPr lang="de-DE" smtClean="0"/>
              <a:t>10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kopfaaaaaaaaaaaa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8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9CC-0A30-4CB8-B2D0-85D06EF13F23}" type="datetime1">
              <a:rPr lang="de-DE" smtClean="0"/>
              <a:t>20.03.2014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B1D-133D-4015-9375-BDBCF7F4D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03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BC99C-A45C-4E11-9FCA-73ECC521A5F0}" type="datetime1">
              <a:rPr lang="de-DE" smtClean="0"/>
              <a:t>20.03.2014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B1D-133D-4015-9375-BDBCF7F4D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7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6FC5-7D89-4874-8A1C-4118B53F1C5A}" type="datetime1">
              <a:rPr lang="de-DE" smtClean="0"/>
              <a:t>20.03.2014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B1D-133D-4015-9375-BDBCF7F4D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46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DE9D-667E-4D64-AF0C-6EE8F612A83F}" type="datetime1">
              <a:rPr lang="de-DE" smtClean="0"/>
              <a:t>20.03.2014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B1D-133D-4015-9375-BDBCF7F4D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10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3902-893F-4685-A482-C8A852F3CEFB}" type="datetime1">
              <a:rPr lang="de-DE" smtClean="0"/>
              <a:t>20.03.2014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B1D-133D-4015-9375-BDBCF7F4D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40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2048-DCAF-4F70-9C0F-79258016FC33}" type="datetime1">
              <a:rPr lang="de-DE" smtClean="0"/>
              <a:t>20.03.2014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B1D-133D-4015-9375-BDBCF7F4D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90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F52F-AD96-4AFA-AFF2-197AF2FAEBAA}" type="datetime1">
              <a:rPr lang="de-DE" smtClean="0"/>
              <a:t>20.03.2014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B1D-133D-4015-9375-BDBCF7F4D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34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95B3-4274-4DC1-B02B-FDAEF89CF794}" type="datetime1">
              <a:rPr lang="de-DE" smtClean="0"/>
              <a:t>20.03.2014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B1D-133D-4015-9375-BDBCF7F4D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59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989F-5FDE-45F7-A65C-C11617518FC6}" type="datetime1">
              <a:rPr lang="de-DE" smtClean="0"/>
              <a:t>20.03.2014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B1D-133D-4015-9375-BDBCF7F4D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90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95BF-C652-4225-885B-EAB2656D655D}" type="datetime1">
              <a:rPr lang="de-DE" smtClean="0"/>
              <a:t>20.03.2014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B1D-133D-4015-9375-BDBCF7F4D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34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DC1D-C1FD-48BC-988C-387CDA89F8E8}" type="datetime1">
              <a:rPr lang="de-DE" smtClean="0"/>
              <a:t>20.03.2014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B1D-133D-4015-9375-BDBCF7F4D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59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DE78E-81E9-4908-8DD7-C6F8F4085C16}" type="datetime1">
              <a:rPr lang="de-DE" smtClean="0"/>
              <a:t>20.03.2014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E4B1D-133D-4015-9375-BDBCF7F4D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irtschaftslexikon.gabler.de/Definition/vorbeugende-instandhaltung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rtschaftslexikon.gabler.de/Definition/wirtschaftliche-nutzungsdauer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hhaltigesbauen.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gnb.d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6864" cy="1728192"/>
          </a:xfrm>
        </p:spPr>
        <p:txBody>
          <a:bodyPr/>
          <a:lstStyle/>
          <a:p>
            <a:r>
              <a:rPr lang="de-DE" dirty="0" smtClean="0"/>
              <a:t>Lebensdauer von Baukonstruktionen im Hochbau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3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Begriff </a:t>
            </a:r>
          </a:p>
          <a:p>
            <a:pPr marL="0" indent="0"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Technische Nutzungsdauer</a:t>
            </a:r>
          </a:p>
          <a:p>
            <a:pPr marL="0" indent="0"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Quelle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 wirtschaftslexikon.gabler.de (Stand 2014)</a:t>
            </a: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Zeitraum, in dem ein abnutzbarer Vermögensgegenstand (v.a. Maschinen, maschinelle Einrichtungen und Gebäude) technisch in der Lage ist, seinen Verwendungszweck zu erfüllen. Auch durch die Möglichkeit, das technische Nutzungspotenzial einer Anlage durch 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vorbeugende Instandhaltung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 (fast) unbegrenzt ständig wieder aufzufüllen, übersteigt die technische Nutzungsdauer die 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wirtschaftliche Nutzungsdauer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 i.d.R. erheblich.</a:t>
            </a: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68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Begriff </a:t>
            </a: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Bereich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Nachhaltiges Bauen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www.nachhaltigesbauen.de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+ 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www.dgnb.de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unter Projektleitung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Bundesministerium für Verkehr, Bau und Stadtentwicklung (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BMVBS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erarbeitet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neue Leitfaden Nachhaltiges Bauen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verpflichtend für Aufgaben des Bundes, empfohlen auch für öffentliche Hand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1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Begriff </a:t>
            </a: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/>
              <a:t>- Begriffe Lebensdauer verwendet in:</a:t>
            </a:r>
          </a:p>
          <a:p>
            <a:r>
              <a:rPr lang="de-DE" sz="2400" dirty="0"/>
              <a:t>- gesamte Lebensdauer / </a:t>
            </a:r>
          </a:p>
          <a:p>
            <a:r>
              <a:rPr lang="de-DE" sz="2400" dirty="0"/>
              <a:t>- maximal mögliche Lebensdauer / </a:t>
            </a:r>
          </a:p>
          <a:p>
            <a:r>
              <a:rPr lang="de-DE" sz="2400" dirty="0"/>
              <a:t>- lange technische Lebensdauer / </a:t>
            </a:r>
          </a:p>
          <a:p>
            <a:r>
              <a:rPr lang="de-DE" sz="2400" dirty="0"/>
              <a:t>- Lebensdauer und Bauerrichterkosten/Baufolgekosten / </a:t>
            </a:r>
          </a:p>
          <a:p>
            <a:r>
              <a:rPr lang="de-DE" sz="2400" dirty="0"/>
              <a:t>- Auswirkung der technischen Lebensdauer eines Gebäudes bei abweichender Nutzungsdauer / </a:t>
            </a:r>
          </a:p>
          <a:p>
            <a:r>
              <a:rPr lang="de-DE" sz="2400" dirty="0"/>
              <a:t>- die Dauerhaftigkeit von Baustoffen und Bauteilen führt zu einer Verlängerung der Lebensdauer der Gebäude und zu Reduzierung des Unterhaltungs- und Erneuerungsaufwandes…/</a:t>
            </a:r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r>
              <a:rPr lang="de-DE" sz="2400" dirty="0"/>
              <a:t>http://www.nachhaltigesbauen.de/de/baustoff-und-gebaeudedaten/oekobaudat.html</a:t>
            </a: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73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Technische </a:t>
            </a:r>
            <a:r>
              <a:rPr lang="de-DE" sz="2400" u="sng" dirty="0">
                <a:latin typeface="Arial" panose="020B0604020202020204" pitchFamily="34" charset="0"/>
                <a:cs typeface="Arial" panose="020B0604020202020204" pitchFamily="34" charset="0"/>
              </a:rPr>
              <a:t>Lebensdauer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/ wirtschaftliche Nutzungsdauer</a:t>
            </a:r>
          </a:p>
          <a:p>
            <a:endParaRPr lang="de-DE" sz="2400" dirty="0" smtClean="0"/>
          </a:p>
          <a:p>
            <a:r>
              <a:rPr lang="de-DE" sz="2400" dirty="0" smtClean="0"/>
              <a:t>es </a:t>
            </a:r>
            <a:r>
              <a:rPr lang="de-DE" sz="2400" dirty="0"/>
              <a:t>gibt nirgendwo (im Bauwesen in D; woanders?) </a:t>
            </a:r>
            <a:r>
              <a:rPr lang="de-DE" sz="2400" u="sng" dirty="0"/>
              <a:t>verbindliche</a:t>
            </a:r>
            <a:r>
              <a:rPr lang="de-DE" sz="2400" dirty="0"/>
              <a:t> Festlegungen zur Lebensdauer (ausgedrückt in Jahren) von Bauteilen</a:t>
            </a:r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r>
              <a:rPr lang="de-DE" sz="2400" dirty="0"/>
              <a:t>Dies festzulegen ist Sache der Bauherren/Investoren im Zusammenhang mit den Planern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1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b="1" dirty="0"/>
              <a:t>Lebenszyklus eines Gebäudes</a:t>
            </a:r>
            <a:endParaRPr lang="de-DE" sz="2400" dirty="0"/>
          </a:p>
          <a:p>
            <a:pPr marL="0" indent="0">
              <a:buNone/>
            </a:pP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b="1" dirty="0"/>
              <a:t>Neubau</a:t>
            </a:r>
            <a:r>
              <a:rPr lang="de-DE" sz="2400" dirty="0"/>
              <a:t> (Projekt)</a:t>
            </a:r>
          </a:p>
          <a:p>
            <a:pPr marL="0" indent="0">
              <a:buNone/>
            </a:pPr>
            <a:r>
              <a:rPr lang="de-DE" sz="2400" dirty="0"/>
              <a:t>	Übergabe</a:t>
            </a:r>
          </a:p>
          <a:p>
            <a:pPr marL="0" indent="0">
              <a:buNone/>
            </a:pPr>
            <a:r>
              <a:rPr lang="de-DE" sz="2400" dirty="0"/>
              <a:t>	Nutzung</a:t>
            </a:r>
          </a:p>
          <a:p>
            <a:pPr marL="0" indent="0">
              <a:buNone/>
            </a:pPr>
            <a:r>
              <a:rPr lang="de-DE" sz="2400" dirty="0" smtClean="0"/>
              <a:t>Nutzungskonflikte</a:t>
            </a: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Modernisierung</a:t>
            </a:r>
            <a:r>
              <a:rPr lang="de-DE" sz="2400" dirty="0"/>
              <a:t> (Haustechnik / </a:t>
            </a:r>
            <a:r>
              <a:rPr lang="de-DE" sz="2400" dirty="0" smtClean="0"/>
              <a:t>Fassadendämmung …)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Leerstand</a:t>
            </a:r>
          </a:p>
          <a:p>
            <a:pPr marL="0" indent="0">
              <a:buNone/>
            </a:pPr>
            <a:r>
              <a:rPr lang="de-DE" sz="2400" b="1" dirty="0"/>
              <a:t>Umbau</a:t>
            </a:r>
            <a:r>
              <a:rPr lang="de-DE" sz="2400" dirty="0"/>
              <a:t> (Nutzerwechsel, </a:t>
            </a:r>
            <a:r>
              <a:rPr lang="de-DE" sz="2400" dirty="0" smtClean="0"/>
              <a:t>Wohnhaus </a:t>
            </a:r>
            <a:r>
              <a:rPr lang="de-DE" sz="2400" dirty="0"/>
              <a:t>zu Studentenwohnheim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               Baumarkt </a:t>
            </a:r>
            <a:r>
              <a:rPr lang="de-DE" sz="2400" dirty="0"/>
              <a:t>zu Wellness u.ä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r>
              <a:rPr lang="de-DE" sz="2400" dirty="0" smtClean="0"/>
              <a:t>               Zusammenlegung </a:t>
            </a:r>
            <a:r>
              <a:rPr lang="de-DE" sz="2400" dirty="0" err="1"/>
              <a:t>Wohn+Geschäftshaus</a:t>
            </a:r>
            <a:r>
              <a:rPr lang="de-DE" sz="2400" dirty="0"/>
              <a:t> zu Kaufhaus</a:t>
            </a:r>
          </a:p>
          <a:p>
            <a:pPr marL="0" indent="0">
              <a:buNone/>
            </a:pPr>
            <a:r>
              <a:rPr lang="de-DE" sz="2400" dirty="0" smtClean="0"/>
              <a:t>Nutzung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Leerstand</a:t>
            </a:r>
          </a:p>
          <a:p>
            <a:pPr marL="0" indent="0">
              <a:buNone/>
            </a:pPr>
            <a:r>
              <a:rPr lang="de-DE" sz="2400" b="1" dirty="0"/>
              <a:t>Abbruch / Beseitigung</a:t>
            </a: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65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2300" b="1" dirty="0">
                <a:latin typeface="Arial" panose="020B0604020202020204" pitchFamily="34" charset="0"/>
                <a:cs typeface="Arial" panose="020B0604020202020204" pitchFamily="34" charset="0"/>
              </a:rPr>
              <a:t>wesentliche Parameter einer langen Lebensdauer bei Bauteilen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Planung / Qualität </a:t>
            </a: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der Planung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(Idee / Vorbereitung / Planung)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Ausführung / Überwachung / ggf. BQÜ / Qualitätssicherung </a:t>
            </a:r>
            <a:endParaRPr lang="de-DE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Übergabe </a:t>
            </a: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/ Abnahme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Nutzung: sachgemäße Instandhaltung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	- „</a:t>
            </a:r>
            <a:r>
              <a:rPr lang="de-DE" sz="2300" dirty="0" err="1">
                <a:latin typeface="Arial" panose="020B0604020202020204" pitchFamily="34" charset="0"/>
                <a:cs typeface="Arial" panose="020B0604020202020204" pitchFamily="34" charset="0"/>
              </a:rPr>
              <a:t>wenns</a:t>
            </a: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 tropft: nicht ewig warten“, möglichst schnell handeln 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	(vor allem bei Holzbalkenkonstruktionen)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	- man muss das Gebäude „im Griff haben“ z.B. durch </a:t>
            </a: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professionelle 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Verwaltung</a:t>
            </a:r>
            <a:endParaRPr lang="de-DE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	- Instandhaltungsrücklagen bilden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mit Änderungen / Anpassungen verhält es sich ähnlich</a:t>
            </a: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9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Instandhaltung</a:t>
            </a: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- DIN EN 13306  Okt.2008 Begriffe der Instandhaltung (37 Seiten)</a:t>
            </a: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- DIN       31051  Juni 2003  Grundlagen der Instandhaltung (12 Seiten)</a:t>
            </a: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Inspektion		Erfassen und Beurteilen des Ist-Zustandes</a:t>
            </a: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sz="1900" dirty="0" err="1">
                <a:latin typeface="Arial" panose="020B0604020202020204" pitchFamily="34" charset="0"/>
                <a:cs typeface="Arial" panose="020B0604020202020204" pitchFamily="34" charset="0"/>
              </a:rPr>
              <a:t>Revisionierbarkeit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			(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Richtlinie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b.v.s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Bundesverband Fachbereich Bau:</a:t>
            </a: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			Dokumentation und </a:t>
            </a:r>
            <a:r>
              <a:rPr lang="de-DE" sz="1900" dirty="0" err="1">
                <a:latin typeface="Arial" panose="020B0604020202020204" pitchFamily="34" charset="0"/>
                <a:cs typeface="Arial" panose="020B0604020202020204" pitchFamily="34" charset="0"/>
              </a:rPr>
              <a:t>Revisionierbarkeit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Wartung 		Bewahren des Soll-Zustandes</a:t>
            </a: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Instandsetzung	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Wiederherstellen 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des Soll-Zustandes</a:t>
            </a:r>
          </a:p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7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400" b="1" dirty="0"/>
              <a:t>Lebensdauer - nutzungsabhängig</a:t>
            </a:r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pPr marL="0" indent="0">
              <a:buNone/>
            </a:pPr>
            <a:r>
              <a:rPr lang="de-DE" sz="2400" dirty="0"/>
              <a:t>früher: oft viel längere Nutzungen als heute</a:t>
            </a:r>
          </a:p>
          <a:p>
            <a:pPr marL="0" indent="0">
              <a:buNone/>
            </a:pPr>
            <a:r>
              <a:rPr lang="de-DE" sz="2400" dirty="0"/>
              <a:t>(Bauernhaus in mehreren Generationen)</a:t>
            </a:r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pPr marL="0" indent="0">
              <a:buNone/>
            </a:pPr>
            <a:r>
              <a:rPr lang="de-DE" sz="2400" dirty="0"/>
              <a:t>heute: </a:t>
            </a:r>
          </a:p>
          <a:p>
            <a:pPr marL="0" indent="0">
              <a:buNone/>
            </a:pPr>
            <a:r>
              <a:rPr lang="de-DE" sz="2400" dirty="0" smtClean="0"/>
              <a:t>- neue </a:t>
            </a:r>
            <a:r>
              <a:rPr lang="de-DE" sz="2400" dirty="0"/>
              <a:t>/ sich anpassende Nutzeranforderungen (</a:t>
            </a:r>
            <a:r>
              <a:rPr lang="de-DE" sz="2400" dirty="0" smtClean="0"/>
              <a:t>Schallschutz,</a:t>
            </a:r>
          </a:p>
          <a:p>
            <a:pPr marL="0" indent="0">
              <a:buNone/>
            </a:pPr>
            <a:r>
              <a:rPr lang="de-DE" sz="2400" dirty="0" smtClean="0"/>
              <a:t>    Wärmeschutz</a:t>
            </a:r>
            <a:r>
              <a:rPr lang="de-DE" sz="2400" dirty="0"/>
              <a:t>…)</a:t>
            </a:r>
          </a:p>
          <a:p>
            <a:pPr marL="0" indent="0">
              <a:buNone/>
            </a:pPr>
            <a:r>
              <a:rPr lang="de-DE" sz="2400" dirty="0"/>
              <a:t>- neue </a:t>
            </a:r>
            <a:r>
              <a:rPr lang="de-DE" sz="2400" dirty="0" smtClean="0"/>
              <a:t>Gesetze </a:t>
            </a:r>
            <a:r>
              <a:rPr lang="de-DE" sz="2400" dirty="0"/>
              <a:t>und Normen (vor allem Energieeinsparung EnEV)</a:t>
            </a:r>
          </a:p>
          <a:p>
            <a:pPr marL="0" indent="0">
              <a:buNone/>
            </a:pPr>
            <a:r>
              <a:rPr lang="de-DE" sz="2400" dirty="0"/>
              <a:t>- neue Möglichkeiten des Bauens </a:t>
            </a:r>
          </a:p>
          <a:p>
            <a:pPr marL="0" indent="0">
              <a:buNone/>
            </a:pPr>
            <a:r>
              <a:rPr lang="de-DE" sz="2400" dirty="0" smtClean="0"/>
              <a:t>   (</a:t>
            </a:r>
            <a:r>
              <a:rPr lang="de-DE" sz="2400" dirty="0"/>
              <a:t>es ist mitunter schneller neu gebaut als im Bestand renoviert)</a:t>
            </a:r>
          </a:p>
          <a:p>
            <a:pPr marL="0" indent="0">
              <a:buNone/>
            </a:pPr>
            <a:r>
              <a:rPr lang="de-DE" sz="2400" dirty="0"/>
              <a:t>- </a:t>
            </a:r>
            <a:r>
              <a:rPr lang="de-DE" sz="2400" dirty="0" err="1"/>
              <a:t>Demografieaspekte</a:t>
            </a:r>
            <a:r>
              <a:rPr lang="de-DE" sz="2400" dirty="0"/>
              <a:t> (Rückbau hier, verdichtetes Bauen dort)</a:t>
            </a:r>
          </a:p>
          <a:p>
            <a:pPr marL="0" indent="0">
              <a:buNone/>
            </a:pPr>
            <a:r>
              <a:rPr lang="de-DE" sz="2400" dirty="0"/>
              <a:t>- natürlich: wo Arbeit ist wird gebaut</a:t>
            </a:r>
          </a:p>
          <a:p>
            <a:pPr marL="0" indent="0">
              <a:buNone/>
            </a:pPr>
            <a:r>
              <a:rPr lang="de-DE" sz="2400" dirty="0"/>
              <a:t>	Thüringer Mitte auf Wachstum, Randbereiche oft umgekehrt</a:t>
            </a:r>
          </a:p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4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 smtClean="0"/>
              <a:t>Lebensdauer </a:t>
            </a:r>
            <a:r>
              <a:rPr lang="de-DE" sz="2400" b="1" dirty="0"/>
              <a:t>– nach Bauteilen</a:t>
            </a:r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pPr marL="0" indent="0">
              <a:buNone/>
            </a:pPr>
            <a:r>
              <a:rPr lang="de-DE" sz="2400" dirty="0"/>
              <a:t>- nach Gesamtgebäude</a:t>
            </a:r>
          </a:p>
          <a:p>
            <a:pPr marL="0" indent="0">
              <a:buNone/>
            </a:pPr>
            <a:r>
              <a:rPr lang="de-DE" sz="2400" dirty="0"/>
              <a:t>- nach Gebäudeteilen / Volumen; ggf. baugenehmigungspflichtig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Anbauten </a:t>
            </a:r>
            <a:r>
              <a:rPr lang="de-DE" sz="2400" dirty="0"/>
              <a:t>/ Erweiterungen o. Teilabbruch</a:t>
            </a:r>
          </a:p>
          <a:p>
            <a:pPr marL="0" indent="0">
              <a:buNone/>
            </a:pPr>
            <a:r>
              <a:rPr lang="de-DE" sz="2400" dirty="0" smtClean="0"/>
              <a:t>          Eingangsdächer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Balkone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          Wintergartenanbau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- einzelnen Bauteilen wie Fenster</a:t>
            </a:r>
          </a:p>
          <a:p>
            <a:pPr marL="0" indent="0">
              <a:buNone/>
            </a:pPr>
            <a:r>
              <a:rPr lang="de-DE" sz="2400" dirty="0"/>
              <a:t>- Bauteilschichten 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Abdichtungsbahn </a:t>
            </a:r>
            <a:r>
              <a:rPr lang="de-DE" sz="2400" dirty="0"/>
              <a:t>auf Dach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Fassadenanstrich</a:t>
            </a:r>
            <a:endParaRPr lang="de-DE" sz="2400" dirty="0"/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1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Bsp</a:t>
            </a:r>
            <a:r>
              <a:rPr lang="de-DE" sz="2500" b="1" dirty="0">
                <a:latin typeface="Arial" panose="020B0604020202020204" pitchFamily="34" charset="0"/>
                <a:cs typeface="Arial" panose="020B0604020202020204" pitchFamily="34" charset="0"/>
              </a:rPr>
              <a:t>. Lebensdauer Gebäude</a:t>
            </a:r>
          </a:p>
          <a:p>
            <a:pPr marL="0" indent="0">
              <a:buNone/>
            </a:pP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Pyramiden				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über 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4000 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Jahre</a:t>
            </a:r>
          </a:p>
          <a:p>
            <a:pPr marL="0" indent="0">
              <a:buNone/>
            </a:pP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historische Burgen in 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Mitteleuropa	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	mehrere 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Jahre</a:t>
            </a:r>
            <a:endParaRPr 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de-DE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Mikwa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Erfurt:	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wieder 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auferstanden</a:t>
            </a:r>
          </a:p>
          <a:p>
            <a:pPr marL="0" indent="0">
              <a:buNone/>
            </a:pP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Einfamilienhäuser (je nach Qualität)	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	60 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– 100 Jahre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und auf die Lage kommt es an! </a:t>
            </a:r>
          </a:p>
          <a:p>
            <a:pPr marL="0" indent="0">
              <a:buNone/>
            </a:pP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kleine 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Siedlungshäuser					</a:t>
            </a:r>
            <a:endParaRPr 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ländliche Gebäude: wegen Wegzug der Jugend</a:t>
            </a:r>
          </a:p>
          <a:p>
            <a:pPr marL="0" indent="0">
              <a:buNone/>
            </a:pP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neue Wohnanlagen 				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60 bis ?</a:t>
            </a:r>
            <a:endParaRPr 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- Lage!</a:t>
            </a:r>
          </a:p>
          <a:p>
            <a:pPr marL="0" indent="0">
              <a:buNone/>
            </a:pP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WBS 70 der ehem. DDR			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aufgefrischt 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immer noch, sonst?</a:t>
            </a:r>
          </a:p>
          <a:p>
            <a:pPr marL="0" indent="0">
              <a:buNone/>
            </a:pP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Verwaltungs- und Bürogebäude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Schulen und Kindergärten			50 – 80 Jahre ?</a:t>
            </a:r>
          </a:p>
          <a:p>
            <a:pPr marL="0" indent="0">
              <a:buNone/>
            </a:pP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Gewerbe- und Industriegebäude			40 bis 60 Jahre</a:t>
            </a:r>
          </a:p>
          <a:p>
            <a:pPr marL="0" indent="0">
              <a:buNone/>
            </a:pP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Tankstellen				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bis 20 Jahre</a:t>
            </a:r>
          </a:p>
          <a:p>
            <a:pPr marL="0" indent="0">
              <a:buNone/>
            </a:pP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Einkaufszentren				</a:t>
            </a:r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bis 50 Jahre</a:t>
            </a:r>
          </a:p>
          <a:p>
            <a:pPr marL="0" indent="0">
              <a:buNone/>
            </a:pP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weitere …</a:t>
            </a: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0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Baualter über 4000 Jahre</a:t>
            </a:r>
          </a:p>
          <a:p>
            <a:pPr marL="0" indent="0" algn="ctr">
              <a:buNone/>
            </a:pP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Internet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229471" cy="329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6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2900" b="1" dirty="0">
                <a:latin typeface="Arial" panose="020B0604020202020204" pitchFamily="34" charset="0"/>
                <a:cs typeface="Arial" panose="020B0604020202020204" pitchFamily="34" charset="0"/>
              </a:rPr>
              <a:t>Bsp. Lebensdauer Bauteile</a:t>
            </a:r>
          </a:p>
          <a:p>
            <a:pPr marL="0" indent="0">
              <a:buNone/>
            </a:pP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Tragwerk / 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Fundamente</a:t>
            </a: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			lange, über 100 Jahre</a:t>
            </a:r>
          </a:p>
          <a:p>
            <a:pPr marL="0" indent="0">
              <a:buNone/>
            </a:pP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tragende 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Außenwände			dto.</a:t>
            </a:r>
            <a:endParaRPr lang="de-DE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tragende Innenwände</a:t>
            </a:r>
          </a:p>
          <a:p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Treppen innen</a:t>
            </a:r>
          </a:p>
          <a:p>
            <a:pPr marL="0" indent="0">
              <a:buNone/>
            </a:pP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Dachdeckung</a:t>
            </a:r>
          </a:p>
          <a:p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	Betondachstein 30 J Herstellergarantie	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Jahre …</a:t>
            </a:r>
          </a:p>
          <a:p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	Tonziegel				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länger</a:t>
            </a:r>
            <a:endParaRPr lang="de-DE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	Schilf				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bis 30 Jahre</a:t>
            </a:r>
          </a:p>
          <a:p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	Schiefer				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über </a:t>
            </a: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100 Jahre		</a:t>
            </a:r>
          </a:p>
          <a:p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Dachentwässerung			20 bis 30 Jahre</a:t>
            </a:r>
            <a:endParaRPr lang="de-DE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Flachdachabdichtung je nach Qualität	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bis 30 Jahre</a:t>
            </a:r>
          </a:p>
          <a:p>
            <a:endParaRPr lang="de-DE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Solaranlagen				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9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 fontScale="55000" lnSpcReduction="20000"/>
          </a:bodyPr>
          <a:lstStyle/>
          <a:p>
            <a:r>
              <a:rPr lang="de-DE" sz="2400" u="sng" dirty="0"/>
              <a:t>Fenster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r>
              <a:rPr lang="de-DE" sz="2400" dirty="0"/>
              <a:t>Holzfenster Fichte/Kiefer, </a:t>
            </a:r>
            <a:r>
              <a:rPr lang="de-DE" sz="2400" dirty="0" smtClean="0"/>
              <a:t>Wetterseiten</a:t>
            </a:r>
          </a:p>
          <a:p>
            <a:r>
              <a:rPr lang="de-DE" sz="2400" dirty="0" smtClean="0"/>
              <a:t>gebaut </a:t>
            </a:r>
            <a:r>
              <a:rPr lang="de-DE" sz="2400" dirty="0"/>
              <a:t>90 Jahre			</a:t>
            </a:r>
            <a:r>
              <a:rPr lang="de-DE" sz="2400" dirty="0" smtClean="0"/>
              <a:t>20 </a:t>
            </a:r>
            <a:r>
              <a:rPr lang="de-DE" sz="2400" dirty="0"/>
              <a:t>bis 30 Jahre</a:t>
            </a:r>
          </a:p>
          <a:p>
            <a:r>
              <a:rPr lang="de-DE" sz="2400" dirty="0"/>
              <a:t>gebaut heute			</a:t>
            </a:r>
            <a:r>
              <a:rPr lang="de-DE" sz="2400" dirty="0" smtClean="0"/>
              <a:t>über </a:t>
            </a:r>
            <a:r>
              <a:rPr lang="de-DE" sz="2400" dirty="0"/>
              <a:t>30 Jahre</a:t>
            </a:r>
          </a:p>
          <a:p>
            <a:r>
              <a:rPr lang="de-DE" sz="2400" dirty="0"/>
              <a:t>Holzfenster in Holz/Alu		</a:t>
            </a:r>
            <a:r>
              <a:rPr lang="de-DE" sz="2400" dirty="0" smtClean="0"/>
              <a:t>viel </a:t>
            </a:r>
            <a:r>
              <a:rPr lang="de-DE" sz="2400" dirty="0"/>
              <a:t>länger</a:t>
            </a:r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r>
              <a:rPr lang="de-DE" sz="2400" dirty="0"/>
              <a:t>Kunststofffenster</a:t>
            </a:r>
          </a:p>
          <a:p>
            <a:r>
              <a:rPr lang="de-DE" sz="2400" dirty="0"/>
              <a:t>gebaut Anfang 90er Jahre		</a:t>
            </a:r>
            <a:r>
              <a:rPr lang="de-DE" sz="2400" dirty="0" smtClean="0"/>
              <a:t>30 </a:t>
            </a:r>
            <a:r>
              <a:rPr lang="de-DE" sz="2400" dirty="0"/>
              <a:t>Jahre</a:t>
            </a:r>
          </a:p>
          <a:p>
            <a:pPr marL="0" indent="0">
              <a:buNone/>
            </a:pPr>
            <a:r>
              <a:rPr lang="de-DE" sz="2400" dirty="0" smtClean="0"/>
              <a:t>           gebaut </a:t>
            </a:r>
            <a:r>
              <a:rPr lang="de-DE" sz="2400" dirty="0"/>
              <a:t>heute			</a:t>
            </a:r>
            <a:r>
              <a:rPr lang="de-DE" sz="2400" dirty="0" smtClean="0"/>
              <a:t>länger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r>
              <a:rPr lang="de-DE" sz="2400" dirty="0"/>
              <a:t>Metallfenster</a:t>
            </a:r>
          </a:p>
          <a:p>
            <a:r>
              <a:rPr lang="de-DE" sz="2400" dirty="0"/>
              <a:t>dto.</a:t>
            </a:r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r>
              <a:rPr lang="de-DE" sz="2400" dirty="0"/>
              <a:t>Dachflächenfenster</a:t>
            </a:r>
          </a:p>
          <a:p>
            <a:r>
              <a:rPr lang="de-DE" sz="2400" dirty="0"/>
              <a:t>gebaut Anfang 90er Jahre		</a:t>
            </a:r>
            <a:r>
              <a:rPr lang="de-DE" sz="2400" dirty="0" smtClean="0"/>
              <a:t>10 </a:t>
            </a:r>
            <a:r>
              <a:rPr lang="de-DE" sz="2400" dirty="0"/>
              <a:t>bis 25 Jahre</a:t>
            </a:r>
          </a:p>
          <a:p>
            <a:r>
              <a:rPr lang="de-DE" sz="2400" dirty="0"/>
              <a:t>gebaut heute	, teilversiegelt	</a:t>
            </a:r>
            <a:r>
              <a:rPr lang="de-DE" sz="2400" dirty="0" smtClean="0"/>
              <a:t>etwas </a:t>
            </a:r>
            <a:r>
              <a:rPr lang="de-DE" sz="2400" dirty="0"/>
              <a:t>länger</a:t>
            </a:r>
          </a:p>
          <a:p>
            <a:r>
              <a:rPr lang="de-DE" sz="2400" dirty="0"/>
              <a:t>gebaut heute, endversiegelt		</a:t>
            </a:r>
            <a:r>
              <a:rPr lang="de-DE" sz="2400" dirty="0" smtClean="0"/>
              <a:t>länger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r>
              <a:rPr lang="de-DE" sz="2400" u="sng" dirty="0"/>
              <a:t>Fassade</a:t>
            </a:r>
            <a:endParaRPr lang="de-DE" sz="2400" dirty="0"/>
          </a:p>
          <a:p>
            <a:r>
              <a:rPr lang="de-DE" sz="2400" dirty="0"/>
              <a:t>Putz				</a:t>
            </a:r>
            <a:r>
              <a:rPr lang="de-DE" sz="2400" dirty="0" smtClean="0"/>
              <a:t>30 </a:t>
            </a:r>
            <a:r>
              <a:rPr lang="de-DE" sz="2400" dirty="0"/>
              <a:t>Jahre und mehr</a:t>
            </a:r>
          </a:p>
          <a:p>
            <a:r>
              <a:rPr lang="de-DE" sz="2400" dirty="0"/>
              <a:t>Farben				</a:t>
            </a:r>
            <a:r>
              <a:rPr lang="de-DE" sz="2400" dirty="0" smtClean="0"/>
              <a:t>weniger</a:t>
            </a:r>
            <a:endParaRPr lang="de-DE" sz="2400" dirty="0"/>
          </a:p>
          <a:p>
            <a:r>
              <a:rPr lang="de-DE" sz="2400" dirty="0"/>
              <a:t>Algenschutz			</a:t>
            </a:r>
            <a:r>
              <a:rPr lang="de-DE" sz="2400" dirty="0" smtClean="0"/>
              <a:t>?</a:t>
            </a:r>
            <a:endParaRPr lang="de-DE" sz="2400" dirty="0"/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5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 fontScale="55000" lnSpcReduction="20000"/>
          </a:bodyPr>
          <a:lstStyle/>
          <a:p>
            <a:r>
              <a:rPr lang="de-DE" sz="2400" u="sng" dirty="0"/>
              <a:t>Fenster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r>
              <a:rPr lang="de-DE" sz="2400" dirty="0"/>
              <a:t>Holzfenster Fichte/Kiefer, </a:t>
            </a:r>
            <a:r>
              <a:rPr lang="de-DE" sz="2400" dirty="0" smtClean="0"/>
              <a:t>Wetterseiten</a:t>
            </a:r>
          </a:p>
          <a:p>
            <a:r>
              <a:rPr lang="de-DE" sz="2400" dirty="0" smtClean="0"/>
              <a:t>gebaut </a:t>
            </a:r>
            <a:r>
              <a:rPr lang="de-DE" sz="2400" dirty="0"/>
              <a:t>90 Jahre			</a:t>
            </a:r>
            <a:r>
              <a:rPr lang="de-DE" sz="2400" dirty="0" smtClean="0"/>
              <a:t>20 </a:t>
            </a:r>
            <a:r>
              <a:rPr lang="de-DE" sz="2400" dirty="0"/>
              <a:t>bis 30 Jahre</a:t>
            </a:r>
          </a:p>
          <a:p>
            <a:r>
              <a:rPr lang="de-DE" sz="2400" dirty="0"/>
              <a:t>gebaut heute			</a:t>
            </a:r>
            <a:r>
              <a:rPr lang="de-DE" sz="2400" dirty="0" smtClean="0"/>
              <a:t>über </a:t>
            </a:r>
            <a:r>
              <a:rPr lang="de-DE" sz="2400" dirty="0"/>
              <a:t>30 Jahre</a:t>
            </a:r>
          </a:p>
          <a:p>
            <a:r>
              <a:rPr lang="de-DE" sz="2400" dirty="0"/>
              <a:t>Holzfenster in Holz/Alu		</a:t>
            </a:r>
            <a:r>
              <a:rPr lang="de-DE" sz="2400" dirty="0" smtClean="0"/>
              <a:t>viel </a:t>
            </a:r>
            <a:r>
              <a:rPr lang="de-DE" sz="2400" dirty="0"/>
              <a:t>länger</a:t>
            </a:r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r>
              <a:rPr lang="de-DE" sz="2400" dirty="0"/>
              <a:t>Kunststofffenster</a:t>
            </a:r>
          </a:p>
          <a:p>
            <a:r>
              <a:rPr lang="de-DE" sz="2400" dirty="0"/>
              <a:t>gebaut Anfang 90er Jahre		</a:t>
            </a:r>
            <a:r>
              <a:rPr lang="de-DE" sz="2400" dirty="0" smtClean="0"/>
              <a:t>30 </a:t>
            </a:r>
            <a:r>
              <a:rPr lang="de-DE" sz="2400" dirty="0"/>
              <a:t>Jahre</a:t>
            </a:r>
          </a:p>
          <a:p>
            <a:pPr marL="0" indent="0">
              <a:buNone/>
            </a:pPr>
            <a:r>
              <a:rPr lang="de-DE" sz="2400" dirty="0" smtClean="0"/>
              <a:t>           gebaut </a:t>
            </a:r>
            <a:r>
              <a:rPr lang="de-DE" sz="2400" dirty="0"/>
              <a:t>heute			</a:t>
            </a:r>
            <a:r>
              <a:rPr lang="de-DE" sz="2400" dirty="0" smtClean="0"/>
              <a:t>länger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r>
              <a:rPr lang="de-DE" sz="2400" dirty="0"/>
              <a:t>Metallfenster</a:t>
            </a:r>
          </a:p>
          <a:p>
            <a:r>
              <a:rPr lang="de-DE" sz="2400" dirty="0"/>
              <a:t>dto.</a:t>
            </a:r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r>
              <a:rPr lang="de-DE" sz="2400" dirty="0"/>
              <a:t>Dachflächenfenster</a:t>
            </a:r>
          </a:p>
          <a:p>
            <a:r>
              <a:rPr lang="de-DE" sz="2400" dirty="0"/>
              <a:t>gebaut Anfang 90er Jahre		</a:t>
            </a:r>
            <a:r>
              <a:rPr lang="de-DE" sz="2400" dirty="0" smtClean="0"/>
              <a:t>10 </a:t>
            </a:r>
            <a:r>
              <a:rPr lang="de-DE" sz="2400" dirty="0"/>
              <a:t>bis 25 Jahre</a:t>
            </a:r>
          </a:p>
          <a:p>
            <a:r>
              <a:rPr lang="de-DE" sz="2400" dirty="0"/>
              <a:t>gebaut heute	, teilversiegelt	</a:t>
            </a:r>
            <a:r>
              <a:rPr lang="de-DE" sz="2400" dirty="0" smtClean="0"/>
              <a:t>etwas </a:t>
            </a:r>
            <a:r>
              <a:rPr lang="de-DE" sz="2400" dirty="0"/>
              <a:t>länger</a:t>
            </a:r>
          </a:p>
          <a:p>
            <a:r>
              <a:rPr lang="de-DE" sz="2400" dirty="0"/>
              <a:t>gebaut heute, endversiegelt		</a:t>
            </a:r>
            <a:r>
              <a:rPr lang="de-DE" sz="2400" dirty="0" smtClean="0"/>
              <a:t>länger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pPr marL="0" indent="0">
              <a:buNone/>
            </a:pPr>
            <a:r>
              <a:rPr lang="de-DE" sz="2400" dirty="0"/>
              <a:t> </a:t>
            </a:r>
          </a:p>
          <a:p>
            <a:r>
              <a:rPr lang="de-DE" sz="2400" u="sng" dirty="0"/>
              <a:t>Fassade</a:t>
            </a:r>
            <a:endParaRPr lang="de-DE" sz="2400" dirty="0"/>
          </a:p>
          <a:p>
            <a:r>
              <a:rPr lang="de-DE" sz="2400" dirty="0"/>
              <a:t>Putz				</a:t>
            </a:r>
            <a:r>
              <a:rPr lang="de-DE" sz="2400" dirty="0" smtClean="0"/>
              <a:t>30 </a:t>
            </a:r>
            <a:r>
              <a:rPr lang="de-DE" sz="2400" dirty="0"/>
              <a:t>Jahre und mehr</a:t>
            </a:r>
          </a:p>
          <a:p>
            <a:r>
              <a:rPr lang="de-DE" sz="2400" dirty="0"/>
              <a:t>Farben				</a:t>
            </a:r>
            <a:r>
              <a:rPr lang="de-DE" sz="2400" dirty="0" smtClean="0"/>
              <a:t>weniger</a:t>
            </a:r>
            <a:endParaRPr lang="de-DE" sz="2400" dirty="0"/>
          </a:p>
          <a:p>
            <a:r>
              <a:rPr lang="de-DE" sz="2400" dirty="0"/>
              <a:t>Algenschutz			</a:t>
            </a:r>
            <a:r>
              <a:rPr lang="de-DE" sz="2400" dirty="0" smtClean="0"/>
              <a:t>?</a:t>
            </a:r>
            <a:endParaRPr lang="de-DE" sz="2400" dirty="0"/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06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400" dirty="0"/>
              <a:t>ausgewählte Beispiele aus der Praxis</a:t>
            </a: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420888"/>
            <a:ext cx="38481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dirty="0" smtClean="0"/>
              <a:t>ausgewählte </a:t>
            </a:r>
            <a:r>
              <a:rPr lang="de-DE" sz="2400" dirty="0"/>
              <a:t>Beispiele aus der </a:t>
            </a:r>
            <a:r>
              <a:rPr lang="de-DE" sz="2400" dirty="0" smtClean="0"/>
              <a:t>Praxis …</a:t>
            </a:r>
            <a:endParaRPr lang="de-DE" sz="2400" dirty="0"/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lebenserhaltende Maßnahmen … in Rumänien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752528" cy="372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9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dirty="0" smtClean="0"/>
              <a:t>ausgewählte </a:t>
            </a:r>
            <a:r>
              <a:rPr lang="de-DE" sz="2400" dirty="0"/>
              <a:t>Beispiele aus der </a:t>
            </a:r>
            <a:r>
              <a:rPr lang="de-DE" sz="2400" dirty="0" smtClean="0"/>
              <a:t>Praxis …</a:t>
            </a:r>
            <a:endParaRPr lang="de-DE" sz="2400" dirty="0"/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fachgerechte Instandhaltung … in St. Petersburg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128492" cy="363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4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90662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47424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47424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Sprengung im zarten Alter von 40 Jahren</a:t>
            </a:r>
          </a:p>
          <a:p>
            <a:pPr marL="0" indent="0" algn="ctr">
              <a:buNone/>
            </a:pP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Quelle: Internet</a:t>
            </a:r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377950"/>
            <a:ext cx="51530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6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15370"/>
            <a:ext cx="624069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0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47424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b="1" dirty="0" smtClean="0"/>
          </a:p>
          <a:p>
            <a:pPr marL="0" indent="0" algn="ctr">
              <a:buNone/>
            </a:pPr>
            <a:r>
              <a:rPr lang="de-DE" dirty="0" smtClean="0"/>
              <a:t>Zunächst Vielen Dank für Ihre Aufmerksamkeit und: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smtClean="0"/>
              <a:t>begleiten Sie mich bitte auf eine Kurzreise in unsere bauliche Umgebung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8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 steht nach J</a:t>
            </a:r>
          </a:p>
          <a:p>
            <a:pPr marL="0" indent="0" algn="ctr">
              <a:buNone/>
            </a:pPr>
            <a:endParaRPr lang="de-DE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Oberkirche 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in Bad </a:t>
            </a: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Frankenhausen. 56 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m hoch; mehr als 4 m aus der Senkrechten </a:t>
            </a: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geneigt…</a:t>
            </a:r>
            <a:endParaRPr lang="de-DE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 steht nach Jahrhunderten  (noch)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363663"/>
            <a:ext cx="27622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6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 steht nach J</a:t>
            </a:r>
          </a:p>
          <a:p>
            <a:pPr marL="0" indent="0" algn="ctr">
              <a:buNone/>
            </a:pPr>
            <a:endParaRPr lang="de-DE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 steht nicht mehr ganz so sicher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273175"/>
            <a:ext cx="6465887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5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 ordnen wir unsere „normale“ Bausubstanz ein hinsichtlich der Lebensdauer?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4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Begriff </a:t>
            </a:r>
          </a:p>
          <a:p>
            <a:pPr marL="0" indent="0">
              <a:buNone/>
            </a:pPr>
            <a:endParaRPr lang="de-DE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aus </a:t>
            </a: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ThürBO 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 (kommt 2014 neu)</a:t>
            </a: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den Begriff </a:t>
            </a: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Lebensdauer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kennt die Thüringer Bauordnung nicht direkt, sondern nur wortverwandt:</a:t>
            </a:r>
          </a:p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§2 Begriffe</a:t>
            </a: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(9) Bauprodukte sind </a:t>
            </a: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1. Baustoffe, Bauteile und Anlagen, die hergestellt werden, um </a:t>
            </a: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dauerhaft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in bauliche Anlagen eingebaut zu werden …</a:t>
            </a:r>
          </a:p>
          <a:p>
            <a:pPr marL="0" indent="0"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weitere Nennungen des Begriffes „dauerhaft“ in der Thüringer Bauordnung beziehen sich u.a. auf </a:t>
            </a: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§3 Allgemeine Anforderungen</a:t>
            </a: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§3 (2)	Bauprodukte … </a:t>
            </a: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angemessene Zeitdauer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nutzbar…</a:t>
            </a: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§3 (2) … </a:t>
            </a: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dauerhafte Gebrauchstauglichkeit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§4 Blitzschutz „… </a:t>
            </a: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dauernd wirksame Blitzschutzanlage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..“</a:t>
            </a: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sowie weitere.</a:t>
            </a: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0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Begriff </a:t>
            </a:r>
          </a:p>
          <a:p>
            <a:pPr marL="0" indent="0">
              <a:buNone/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aus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Normen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ISO 15686-1  Mai 2011   Hochbau und Bauwerke. Planung der Lebensdauer.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viele Teile, mehrere 100 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€, wer kennt die Norm?</a:t>
            </a:r>
          </a:p>
          <a:p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für facility Management</a:t>
            </a: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weitere Aspekte / Veröffentlichungen</a:t>
            </a: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Info-Blatt Nr. 4.2   IEMB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: Institut für Erhaltung und Modernisierung von Bauwerken e.V. an der TU Berlin. Stand Dezember 2006</a:t>
            </a: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- detaillierte Tabelle „Lebensdauer von Bauteilen und Bauteilschichten“</a:t>
            </a:r>
          </a:p>
          <a:p>
            <a:pPr marL="0" indent="0">
              <a:buNone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Dissertation D17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: Lebensdauer von Bauteilen. Modellierung und praxisnahe Prognose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Dipl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.-Ing. Frank Ritter. Darmstadt 2011</a:t>
            </a:r>
          </a:p>
          <a:p>
            <a:pPr marL="0" indent="0">
              <a:buNone/>
            </a:pPr>
            <a:endParaRPr lang="de-DE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Bundesverband </a:t>
            </a: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der Bilanzbuchhalter und Controller e.V.: Aufsatz</a:t>
            </a:r>
          </a:p>
          <a:p>
            <a:pPr marL="0" indent="0">
              <a:buNone/>
            </a:pP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Lebensdauer </a:t>
            </a: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von Bauteilen und Bauteilschichten  (mit großer Tabelle)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4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360000"/>
            <a:ext cx="8229600" cy="720000"/>
          </a:xfrm>
          <a:ln w="3175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Lebensdauer von Baukonstruktionen im Hochbau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Vortrag von Dipl.-Ing. Bodo Wolf    im Rahmen des  8. Hopf Immobilienseminar    am 20.03.2014 in Erfurt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Begriff </a:t>
            </a:r>
          </a:p>
          <a:p>
            <a:pPr marL="0" indent="0"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/>
              <a:t>aus der </a:t>
            </a:r>
            <a:r>
              <a:rPr lang="de-DE" sz="1600" b="1" dirty="0"/>
              <a:t>Wertermittlung </a:t>
            </a:r>
            <a:r>
              <a:rPr lang="de-DE" sz="1600" dirty="0"/>
              <a:t>(Wertermittlungsverordnung WertV) bekannt:</a:t>
            </a:r>
          </a:p>
          <a:p>
            <a:pPr marL="0" indent="0">
              <a:buNone/>
            </a:pPr>
            <a:r>
              <a:rPr lang="de-DE" sz="1600" dirty="0"/>
              <a:t> </a:t>
            </a:r>
          </a:p>
          <a:p>
            <a:r>
              <a:rPr lang="de-DE" sz="1600" dirty="0"/>
              <a:t>Wertminderung wegen Alters §23 </a:t>
            </a:r>
            <a:r>
              <a:rPr lang="de-DE" sz="1600" dirty="0" smtClean="0"/>
              <a:t>WertV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 </a:t>
            </a:r>
          </a:p>
          <a:p>
            <a:pPr marL="0" indent="0">
              <a:buNone/>
            </a:pPr>
            <a:r>
              <a:rPr lang="de-DE" sz="1600" dirty="0" smtClean="0"/>
              <a:t>       (</a:t>
            </a:r>
            <a:r>
              <a:rPr lang="de-DE" sz="1600" dirty="0"/>
              <a:t>2)</a:t>
            </a:r>
          </a:p>
          <a:p>
            <a:r>
              <a:rPr lang="de-DE" sz="1600" dirty="0"/>
              <a:t>„Ist die bei ordnungsgemäßem Gebrauch </a:t>
            </a:r>
            <a:r>
              <a:rPr lang="de-DE" sz="1600" b="1" dirty="0"/>
              <a:t>übliche Gesamtnutzungsdauer</a:t>
            </a:r>
            <a:r>
              <a:rPr lang="de-DE" sz="1600" dirty="0"/>
              <a:t> der baulichen Anlagen durch Instandsetzungen oder  Modernisierungen verlängert worden und haben unterlassene oder haben unterlassene Instandhaltung oder andere Gegebenheiten zu einer </a:t>
            </a:r>
          </a:p>
          <a:p>
            <a:pPr marL="0" indent="0">
              <a:buNone/>
            </a:pPr>
            <a:r>
              <a:rPr lang="de-DE" sz="1600" dirty="0" smtClean="0"/>
              <a:t>       Verkürzung </a:t>
            </a:r>
            <a:r>
              <a:rPr lang="de-DE" sz="1600" dirty="0"/>
              <a:t>der </a:t>
            </a:r>
            <a:r>
              <a:rPr lang="de-DE" sz="1600" b="1" dirty="0"/>
              <a:t>Restnutzungsdauer</a:t>
            </a:r>
            <a:r>
              <a:rPr lang="de-DE" sz="1600" dirty="0"/>
              <a:t> geführt, soll der Bestimmung der Wertminderung </a:t>
            </a:r>
            <a:r>
              <a:rPr lang="de-DE" sz="1600" b="1" dirty="0" smtClean="0"/>
              <a:t>wegen</a:t>
            </a:r>
          </a:p>
          <a:p>
            <a:pPr marL="0" indent="0">
              <a:buNone/>
            </a:pPr>
            <a:r>
              <a:rPr lang="de-DE" sz="1600" b="1" dirty="0" smtClean="0"/>
              <a:t>        Alters</a:t>
            </a:r>
            <a:r>
              <a:rPr lang="de-DE" sz="1600" dirty="0" smtClean="0"/>
              <a:t> </a:t>
            </a:r>
            <a:r>
              <a:rPr lang="de-DE" sz="1600" dirty="0"/>
              <a:t>die </a:t>
            </a:r>
            <a:r>
              <a:rPr lang="de-DE" sz="1600" b="1" dirty="0"/>
              <a:t>geänderte Restnutzungsdauer</a:t>
            </a:r>
            <a:r>
              <a:rPr lang="de-DE" sz="1600" dirty="0"/>
              <a:t> und die für die baulichen Anlagen übliche 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  Gesamtnutzungsdauer </a:t>
            </a:r>
            <a:r>
              <a:rPr lang="de-DE" sz="1600" dirty="0"/>
              <a:t>zugrunde gelegt werden.“</a:t>
            </a:r>
          </a:p>
          <a:p>
            <a:pPr marL="0" indent="0">
              <a:buNone/>
            </a:pPr>
            <a:r>
              <a:rPr lang="de-DE" sz="1600" dirty="0"/>
              <a:t> </a:t>
            </a:r>
          </a:p>
          <a:p>
            <a:r>
              <a:rPr lang="de-DE" sz="1600" dirty="0" smtClean="0"/>
              <a:t>viele </a:t>
            </a:r>
            <a:r>
              <a:rPr lang="de-DE" sz="1600" dirty="0"/>
              <a:t>Begriffe verwendet</a:t>
            </a:r>
          </a:p>
          <a:p>
            <a:pPr marL="0" indent="0"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DFA229-8ABA-4E97-9659-A4BA19B65AF7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4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Bildschirmpräsentation (4:3)</PresentationFormat>
  <Paragraphs>645</Paragraphs>
  <Slides>37</Slides>
  <Notes>36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Larissa</vt:lpstr>
      <vt:lpstr>Lebensdauer von Baukonstruktionen im Hochbau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  <vt:lpstr>Lebensdauer von Baukonstruktionen im Hochbau . Vortrag von Dipl.-Ing. Bodo Wolf    im Rahmen des  8. Hopf Immobilienseminar    am 20.03.2014 in Erfurt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Lebensdauer</dc:title>
  <dc:creator>Bodo</dc:creator>
  <cp:lastModifiedBy>Bodo</cp:lastModifiedBy>
  <cp:revision>49</cp:revision>
  <dcterms:created xsi:type="dcterms:W3CDTF">2014-03-19T16:02:22Z</dcterms:created>
  <dcterms:modified xsi:type="dcterms:W3CDTF">2014-03-20T09:49:38Z</dcterms:modified>
</cp:coreProperties>
</file>