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2" r:id="rId6"/>
    <p:sldId id="270" r:id="rId7"/>
    <p:sldId id="271" r:id="rId8"/>
    <p:sldId id="273" r:id="rId9"/>
    <p:sldId id="259" r:id="rId10"/>
    <p:sldId id="269" r:id="rId11"/>
    <p:sldId id="261" r:id="rId12"/>
    <p:sldId id="262" r:id="rId13"/>
    <p:sldId id="260" r:id="rId14"/>
    <p:sldId id="275" r:id="rId15"/>
    <p:sldId id="263" r:id="rId16"/>
    <p:sldId id="265" r:id="rId17"/>
    <p:sldId id="266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pc3\Desktop\Vortr&#228;ge\Joseph%20HV\Statistik\Statist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Leitungswasserschäden, betroffene Installationen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Tabelle1!$A$1:$E$1</c:f>
              <c:strCache>
                <c:ptCount val="5"/>
                <c:pt idx="0">
                  <c:v>Abwasser/ Regenwasser</c:v>
                </c:pt>
                <c:pt idx="2">
                  <c:v>Kaltwasser</c:v>
                </c:pt>
                <c:pt idx="3">
                  <c:v>Warmwasser</c:v>
                </c:pt>
                <c:pt idx="4">
                  <c:v>Heizung</c:v>
                </c:pt>
              </c:strCache>
            </c:strRef>
          </c:cat>
          <c:val>
            <c:numRef>
              <c:f>Tabelle1!$A$2:$E$2</c:f>
              <c:numCache>
                <c:formatCode>General</c:formatCode>
                <c:ptCount val="5"/>
                <c:pt idx="0" formatCode="0%">
                  <c:v>0.05</c:v>
                </c:pt>
                <c:pt idx="2" formatCode="0%">
                  <c:v>0.67</c:v>
                </c:pt>
                <c:pt idx="3" formatCode="0%">
                  <c:v>0.18</c:v>
                </c:pt>
                <c:pt idx="4" formatCode="0%">
                  <c:v>0.1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0.77091</cdr:x>
      <cdr:y>0.85965</cdr:y>
    </cdr:from>
    <cdr:to>
      <cdr:x>1</cdr:x>
      <cdr:y>1</cdr:y>
    </cdr:to>
    <cdr:pic>
      <cdr:nvPicPr>
        <cdr:cNvPr id="2" name="Picture 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34758" y="4608958"/>
          <a:ext cx="1971675" cy="752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59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04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53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90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85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46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8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68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96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FECC-17EA-45EA-B0DB-A1DAC6574E6D}" type="datetimeFigureOut">
              <a:rPr lang="de-DE" smtClean="0"/>
              <a:t>23.03.2015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7308-8E47-43A1-8F75-0CC90CD3DE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44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RAPID Wasserschadensanierung GmbH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Leitungswasserschaden im Gebäude, was tun?</a:t>
            </a:r>
          </a:p>
          <a:p>
            <a:r>
              <a:rPr lang="de-DE" sz="2000" dirty="0" smtClean="0"/>
              <a:t>Wie erfolgt eine Leckageortung?</a:t>
            </a:r>
          </a:p>
          <a:p>
            <a:r>
              <a:rPr lang="de-DE" sz="2000" dirty="0" smtClean="0"/>
              <a:t>Wie können die verursachten Schäden behoben werden?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187624" y="3861048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5"/>
                </a:solidFill>
              </a:rPr>
              <a:t>Leitungswasserschaden im Gebäude, was tun?</a:t>
            </a:r>
          </a:p>
          <a:p>
            <a:endParaRPr lang="de-DE" sz="2000" dirty="0" smtClean="0">
              <a:solidFill>
                <a:schemeClr val="accent5"/>
              </a:solidFill>
            </a:endParaRPr>
          </a:p>
          <a:p>
            <a:r>
              <a:rPr lang="de-DE" sz="2000" dirty="0" smtClean="0">
                <a:solidFill>
                  <a:schemeClr val="accent5"/>
                </a:solidFill>
              </a:rPr>
              <a:t>Wie kann eine Leckageortung erfolgen?</a:t>
            </a:r>
          </a:p>
          <a:p>
            <a:endParaRPr lang="de-DE" sz="2000" dirty="0" smtClean="0">
              <a:solidFill>
                <a:schemeClr val="accent5"/>
              </a:solidFill>
            </a:endParaRPr>
          </a:p>
          <a:p>
            <a:r>
              <a:rPr lang="de-DE" sz="2000" dirty="0" smtClean="0">
                <a:solidFill>
                  <a:schemeClr val="accent5"/>
                </a:solidFill>
              </a:rPr>
              <a:t>Wie können die verursachten Schäden behoben werden?</a:t>
            </a:r>
            <a:endParaRPr lang="de-DE" sz="200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40" y="409115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3.gstatic.com/images?q=tbn:ANd9GcQEHHY4DAacep-w7RSeoAVD286uOd8X8dacfdJPChSr-FwG4m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6239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59632" y="332656"/>
            <a:ext cx="640871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Grundprinzip der technischen Trocknung</a:t>
            </a:r>
            <a:endParaRPr lang="de-DE" sz="2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35" y="5883861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6" t="-1871" r="-12982" b="-2728"/>
          <a:stretch/>
        </p:blipFill>
        <p:spPr>
          <a:xfrm>
            <a:off x="1763688" y="55045"/>
            <a:ext cx="6840376" cy="669327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692696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4">
                    <a:lumMod val="75000"/>
                  </a:schemeClr>
                </a:solidFill>
              </a:rPr>
              <a:t>Technische Trocknung mit stolperfreier Schlauchverlegung in einem Bürogebäude</a:t>
            </a:r>
            <a:endParaRPr lang="de-DE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05264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683568" y="61653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FF00"/>
                </a:solidFill>
              </a:rPr>
              <a:t>Schwingbodentrocknung in einer Sporthalle</a:t>
            </a:r>
            <a:endParaRPr lang="de-DE" sz="2400" dirty="0">
              <a:solidFill>
                <a:srgbClr val="FFFF00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7164288" y="4581128"/>
            <a:ext cx="28803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7308304" y="3645024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4211961" y="3861048"/>
            <a:ext cx="34569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3131840" y="3284984"/>
            <a:ext cx="21602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827584" y="2924944"/>
            <a:ext cx="21602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691680" y="3068960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79512" y="3573016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2411760" y="3789040"/>
            <a:ext cx="14401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6876256" y="4509120"/>
            <a:ext cx="7200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6588224" y="4365104"/>
            <a:ext cx="7200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940152" y="3429000"/>
            <a:ext cx="394745" cy="475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8388424" y="3429000"/>
            <a:ext cx="28803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82" y="0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8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5"/>
            <a:ext cx="8784976" cy="65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5364088" y="3789040"/>
            <a:ext cx="33123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Starke Schädigungen von Wand und Boden aufgrund nicht eingeleiteter technischer Trocknung </a:t>
            </a:r>
            <a:endParaRPr lang="de-D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35" y="5883861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35" y="5883861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476672"/>
            <a:ext cx="84145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 smtClean="0">
                <a:solidFill>
                  <a:srgbClr val="0070C0"/>
                </a:solidFill>
              </a:rPr>
              <a:t>Sofortmaßnahmen nach einem Leitungswasserschaden</a:t>
            </a:r>
          </a:p>
          <a:p>
            <a:pPr algn="ctr"/>
            <a:endParaRPr lang="de-DE" sz="2800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 smtClean="0"/>
              <a:t>Absperren  der Hauptwasserleitung</a:t>
            </a:r>
          </a:p>
          <a:p>
            <a:pPr marL="342900" indent="-342900">
              <a:buFontTx/>
              <a:buChar char="-"/>
            </a:pPr>
            <a:endParaRPr lang="de-DE" sz="2000" dirty="0" smtClean="0"/>
          </a:p>
          <a:p>
            <a:pPr marL="342900" indent="-342900">
              <a:buFontTx/>
              <a:buChar char="-"/>
            </a:pPr>
            <a:r>
              <a:rPr lang="de-DE" sz="2000" dirty="0" smtClean="0"/>
              <a:t>Stromzufuhr unterbrechen</a:t>
            </a:r>
          </a:p>
          <a:p>
            <a:pPr marL="342900" indent="-342900">
              <a:buFontTx/>
              <a:buChar char="-"/>
            </a:pPr>
            <a:endParaRPr lang="de-DE" sz="2000" dirty="0" smtClean="0"/>
          </a:p>
          <a:p>
            <a:pPr marL="342900" indent="-342900">
              <a:buFontTx/>
              <a:buChar char="-"/>
            </a:pPr>
            <a:r>
              <a:rPr lang="de-DE" sz="2000" dirty="0" smtClean="0"/>
              <a:t>Hausverwaltung und/oder Versicherung informieren</a:t>
            </a:r>
          </a:p>
          <a:p>
            <a:pPr marL="342900" indent="-342900">
              <a:buFontTx/>
              <a:buChar char="-"/>
            </a:pPr>
            <a:endParaRPr lang="de-DE" sz="2000" dirty="0" smtClean="0"/>
          </a:p>
          <a:p>
            <a:pPr marL="342900" indent="-342900">
              <a:buFontTx/>
              <a:buChar char="-"/>
            </a:pPr>
            <a:r>
              <a:rPr lang="de-DE" sz="2000" dirty="0" smtClean="0"/>
              <a:t>Wenn möglich, Heizungen aufdrehen oder höherdrehen</a:t>
            </a:r>
          </a:p>
          <a:p>
            <a:pPr marL="342900" indent="-342900">
              <a:buFontTx/>
              <a:buChar char="-"/>
            </a:pPr>
            <a:endParaRPr lang="de-DE" sz="2000" dirty="0" smtClean="0"/>
          </a:p>
          <a:p>
            <a:r>
              <a:rPr lang="de-DE" sz="2000" dirty="0" smtClean="0"/>
              <a:t>-     Aufstellung von Kondensationstrocknern zur Schadensminderung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576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pc3\Desktop\Vorträge\Joseph HV\Bilder\DSC08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feld 1"/>
          <p:cNvSpPr txBox="1"/>
          <p:nvPr/>
        </p:nvSpPr>
        <p:spPr>
          <a:xfrm>
            <a:off x="6084168" y="2924944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2060"/>
                </a:solidFill>
              </a:rPr>
              <a:t>In das sanierte Heim zieht die Familie gern ein</a:t>
            </a:r>
            <a:endParaRPr lang="de-DE" sz="2800" dirty="0">
              <a:solidFill>
                <a:srgbClr val="00206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35" y="5883861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548680"/>
            <a:ext cx="79208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u="sng" dirty="0" smtClean="0"/>
              <a:t>Präventivmaßnahmen für Mieter oder Eigentümer</a:t>
            </a:r>
          </a:p>
          <a:p>
            <a:pPr algn="ctr"/>
            <a:endParaRPr lang="de-DE" b="1" u="sng" dirty="0" smtClean="0"/>
          </a:p>
          <a:p>
            <a:pPr algn="ctr"/>
            <a:endParaRPr lang="de-DE" b="1" u="sng" dirty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Veränderungen am Gebäude/ Wohnung der Hausverwaltung melden</a:t>
            </a:r>
          </a:p>
          <a:p>
            <a:pPr marL="285750" indent="-285750">
              <a:buFontTx/>
              <a:buChar char="-"/>
            </a:pP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Zulaufhähne Waschmaschine/ Geschirrspüler nach Benutzung abdrehen</a:t>
            </a:r>
          </a:p>
          <a:p>
            <a:pPr marL="285750" indent="-285750">
              <a:buFontTx/>
              <a:buChar char="-"/>
            </a:pP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Bei Abwesenheit Absperrhähne abdrehen, Schlüssel beim Nachbarn oder </a:t>
            </a:r>
            <a:r>
              <a:rPr lang="de-DE" sz="1600" dirty="0" err="1" smtClean="0"/>
              <a:t>C.Hopf</a:t>
            </a:r>
            <a:r>
              <a:rPr lang="de-DE" sz="1600" dirty="0" smtClean="0"/>
              <a:t> Immobilienverwaltung  zu Kontrolle hinterlassen</a:t>
            </a:r>
          </a:p>
          <a:p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Alte oder marode Leitungssysteme reparieren oder erneuern</a:t>
            </a:r>
          </a:p>
          <a:p>
            <a:pPr marL="285750" indent="-285750">
              <a:buFontTx/>
              <a:buChar char="-"/>
            </a:pP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Leerwohnungen oder- räume im Winter überschlägig beheizen</a:t>
            </a:r>
          </a:p>
          <a:p>
            <a:pPr marL="285750" indent="-285750">
              <a:buFontTx/>
              <a:buChar char="-"/>
            </a:pP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Eventuell Fenster nachträglich abdichten oder erneuern</a:t>
            </a:r>
          </a:p>
          <a:p>
            <a:pPr marL="285750" indent="-285750">
              <a:buFontTx/>
              <a:buChar char="-"/>
            </a:pP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An geometrischen Problemzonen Rohrbegleitheizungen einbauen</a:t>
            </a:r>
            <a:endParaRPr lang="de-DE" sz="16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35" y="5883861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pc3\Desktop\Vorträge\Joseph HV\Bilder\DSC06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7624" y="105273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Vielen Dank für Ihre Aufmerksamkeit</a:t>
            </a:r>
            <a:endParaRPr lang="de-DE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724525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5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620688"/>
            <a:ext cx="784887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000" u="sng" dirty="0" smtClean="0">
                <a:solidFill>
                  <a:srgbClr val="0070C0"/>
                </a:solidFill>
              </a:rPr>
              <a:t>Agenda</a:t>
            </a:r>
            <a:endParaRPr lang="de-DE" sz="4000" u="sng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99592" y="177281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/>
              <a:t>Einleitung/ Statistik</a:t>
            </a:r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r>
              <a:rPr lang="de-DE" dirty="0" smtClean="0"/>
              <a:t>Möglichkeiten der Leckageortung</a:t>
            </a:r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r>
              <a:rPr lang="de-DE" dirty="0" smtClean="0"/>
              <a:t>Durchführung einer technischen Trocknung</a:t>
            </a:r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r>
              <a:rPr lang="de-DE" dirty="0" smtClean="0"/>
              <a:t>Wiederherstellung des Originalzustandes nach Wasserschaden</a:t>
            </a:r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r>
              <a:rPr lang="de-DE" dirty="0" smtClean="0"/>
              <a:t>Präventivmaßnahmen zur Vermeidung eines Leitungswasserschadens</a:t>
            </a:r>
          </a:p>
          <a:p>
            <a:endParaRPr lang="de-DE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61248"/>
            <a:ext cx="1971648" cy="7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2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ildplatzhalter 4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3528405402"/>
              </p:ext>
            </p:extLst>
          </p:nvPr>
        </p:nvGraphicFramePr>
        <p:xfrm>
          <a:off x="0" y="620713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005459"/>
              </p:ext>
            </p:extLst>
          </p:nvPr>
        </p:nvGraphicFramePr>
        <p:xfrm>
          <a:off x="251520" y="692696"/>
          <a:ext cx="8606433" cy="536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876256" y="148478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Stand 2012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604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75240" cy="436910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Schadenursache </a:t>
            </a:r>
            <a:r>
              <a:rPr lang="de-DE" sz="3200" dirty="0" err="1" smtClean="0"/>
              <a:t>unbekanntSScha</a:t>
            </a:r>
            <a:endParaRPr lang="de-DE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253"/>
            <a:ext cx="8784976" cy="65887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40152" y="4725144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FF00"/>
                </a:solidFill>
              </a:rPr>
              <a:t>Schadenursache unbekannt…</a:t>
            </a:r>
          </a:p>
          <a:p>
            <a:r>
              <a:rPr lang="de-DE" sz="2800" dirty="0" smtClean="0">
                <a:solidFill>
                  <a:srgbClr val="FFFF00"/>
                </a:solidFill>
              </a:rPr>
              <a:t>Leckageortung erforderlich !</a:t>
            </a:r>
            <a:endParaRPr lang="de-DE" sz="2800" dirty="0">
              <a:solidFill>
                <a:srgbClr val="FFFF0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79511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6688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15816" y="4046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Druckprüfmethode mit Kompressor</a:t>
            </a:r>
            <a:endParaRPr lang="de-DE" sz="2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24" y="5844877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856984" cy="649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020272" y="76470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/>
                </a:solidFill>
              </a:rPr>
              <a:t>Gasdetektor im Einsatz</a:t>
            </a:r>
            <a:endParaRPr lang="de-DE" sz="2400" dirty="0">
              <a:solidFill>
                <a:schemeClr val="bg2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68" y="5929040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4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577"/>
            <a:ext cx="8746891" cy="6442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35" y="5883861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299695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Rohrkamera zur </a:t>
            </a:r>
            <a:r>
              <a:rPr lang="de-DE" sz="2400" dirty="0"/>
              <a:t>K</a:t>
            </a:r>
            <a:r>
              <a:rPr lang="de-DE" sz="2400" dirty="0" smtClean="0"/>
              <a:t>analbefahrung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152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21" y="5922127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692696"/>
            <a:ext cx="15121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Endoskopie eines </a:t>
            </a:r>
            <a:r>
              <a:rPr lang="de-DE" dirty="0" smtClean="0"/>
              <a:t>Versorgungs-Schachtes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5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568952" cy="6354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" name="Gerade Verbindung mit Pfeil 6"/>
          <p:cNvCxnSpPr/>
          <p:nvPr/>
        </p:nvCxnSpPr>
        <p:spPr>
          <a:xfrm>
            <a:off x="4932040" y="1268760"/>
            <a:ext cx="648072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12654" y="90872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smtClean="0"/>
              <a:t>Leckstelle</a:t>
            </a:r>
          </a:p>
          <a:p>
            <a:pPr algn="r"/>
            <a:r>
              <a:rPr lang="de-DE" sz="3200" dirty="0"/>
              <a:t>g</a:t>
            </a:r>
            <a:r>
              <a:rPr lang="de-DE" sz="3200" dirty="0" smtClean="0"/>
              <a:t>efunden !</a:t>
            </a:r>
            <a:endParaRPr lang="de-DE" sz="32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06" y="5754973"/>
            <a:ext cx="1971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5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Bildschirmpräsentation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RAPID Wasserschadensanierung GmbH</vt:lpstr>
      <vt:lpstr>PowerPoint-Präsentation</vt:lpstr>
      <vt:lpstr>PowerPoint-Präsentation</vt:lpstr>
      <vt:lpstr>Schadenursache unbekanntSScha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Wasserschadensanierung GmbH</dc:title>
  <dc:creator>Stefan Koch</dc:creator>
  <cp:lastModifiedBy>Stefan Koch</cp:lastModifiedBy>
  <cp:revision>46</cp:revision>
  <dcterms:created xsi:type="dcterms:W3CDTF">2014-02-14T11:01:21Z</dcterms:created>
  <dcterms:modified xsi:type="dcterms:W3CDTF">2015-03-23T13:46:06Z</dcterms:modified>
</cp:coreProperties>
</file>