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66" r:id="rId3"/>
    <p:sldId id="267" r:id="rId4"/>
    <p:sldId id="280" r:id="rId5"/>
    <p:sldId id="258" r:id="rId6"/>
    <p:sldId id="284" r:id="rId7"/>
    <p:sldId id="285" r:id="rId8"/>
    <p:sldId id="286" r:id="rId9"/>
    <p:sldId id="283" r:id="rId10"/>
    <p:sldId id="281" r:id="rId11"/>
    <p:sldId id="287" r:id="rId12"/>
    <p:sldId id="279" r:id="rId13"/>
    <p:sldId id="269" r:id="rId14"/>
    <p:sldId id="270" r:id="rId15"/>
    <p:sldId id="278" r:id="rId16"/>
    <p:sldId id="276" r:id="rId17"/>
    <p:sldId id="282" r:id="rId1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>
      <p:cViewPr varScale="1">
        <p:scale>
          <a:sx n="84" d="100"/>
          <a:sy n="84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179CB-C99F-4CB9-8A7F-3C0316EEC34F}" type="datetimeFigureOut">
              <a:rPr lang="de-DE" smtClean="0"/>
              <a:t>12.03.2014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A1F75-BE67-459C-B792-F81AE77AA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50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39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38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496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152400" y="4800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5" name="Rectangle 35"/>
          <p:cNvSpPr>
            <a:spLocks noChangeArrowheads="1"/>
          </p:cNvSpPr>
          <p:nvPr userDrawn="1"/>
        </p:nvSpPr>
        <p:spPr bwMode="auto">
          <a:xfrm>
            <a:off x="8929688" y="214313"/>
            <a:ext cx="214312" cy="500062"/>
          </a:xfrm>
          <a:prstGeom prst="rect">
            <a:avLst/>
          </a:prstGeom>
          <a:solidFill>
            <a:srgbClr val="CD09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6" name="Rectangle 29" descr="Was-ist-ein-Gesetz--seite-1-image,property=default"/>
          <p:cNvSpPr>
            <a:spLocks noChangeArrowheads="1"/>
          </p:cNvSpPr>
          <p:nvPr userDrawn="1"/>
        </p:nvSpPr>
        <p:spPr bwMode="auto">
          <a:xfrm>
            <a:off x="8001000" y="209551"/>
            <a:ext cx="914400" cy="504825"/>
          </a:xfrm>
          <a:prstGeom prst="rect">
            <a:avLst/>
          </a:prstGeom>
          <a:blipFill dpi="0" rotWithShape="0">
            <a:blip r:embed="rId2" cstate="print">
              <a:lum bright="6000"/>
              <a:grayscl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Rectangle 35"/>
          <p:cNvSpPr>
            <a:spLocks noChangeArrowheads="1"/>
          </p:cNvSpPr>
          <p:nvPr userDrawn="1"/>
        </p:nvSpPr>
        <p:spPr bwMode="auto">
          <a:xfrm>
            <a:off x="0" y="142885"/>
            <a:ext cx="214313" cy="500063"/>
          </a:xfrm>
          <a:prstGeom prst="rect">
            <a:avLst/>
          </a:prstGeom>
          <a:solidFill>
            <a:srgbClr val="CD09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811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41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4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824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0179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229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229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50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316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00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29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23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886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50563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36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2750" y="990600"/>
            <a:ext cx="2152650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990600"/>
            <a:ext cx="630555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8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106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304800" y="1752600"/>
            <a:ext cx="8610600" cy="4495800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3837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04800" y="990600"/>
            <a:ext cx="8610600" cy="5257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892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85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35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58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37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42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107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775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7267-9469-41AF-97C1-FA42DE730A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37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6244" y="188197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61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28600" y="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152400" y="4800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8929688" y="214313"/>
            <a:ext cx="214312" cy="500062"/>
          </a:xfrm>
          <a:prstGeom prst="rect">
            <a:avLst/>
          </a:prstGeom>
          <a:solidFill>
            <a:srgbClr val="CD09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191000" y="6400800"/>
            <a:ext cx="1309688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defTabSz="7620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Rectangle 35"/>
          <p:cNvSpPr>
            <a:spLocks noChangeArrowheads="1"/>
          </p:cNvSpPr>
          <p:nvPr userDrawn="1"/>
        </p:nvSpPr>
        <p:spPr bwMode="auto">
          <a:xfrm>
            <a:off x="0" y="142885"/>
            <a:ext cx="214313" cy="500063"/>
          </a:xfrm>
          <a:prstGeom prst="rect">
            <a:avLst/>
          </a:prstGeom>
          <a:solidFill>
            <a:srgbClr val="CD09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2400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10" name="Rectangle 29" descr="Was-ist-ein-Gesetz--seite-1-image,property=default"/>
          <p:cNvSpPr>
            <a:spLocks noChangeArrowheads="1"/>
          </p:cNvSpPr>
          <p:nvPr userDrawn="1"/>
        </p:nvSpPr>
        <p:spPr bwMode="auto">
          <a:xfrm>
            <a:off x="7740352" y="209552"/>
            <a:ext cx="1175048" cy="627160"/>
          </a:xfrm>
          <a:prstGeom prst="rect">
            <a:avLst/>
          </a:prstGeom>
          <a:blipFill dpi="0" rotWithShape="0">
            <a:blip r:embed="rId17" cstate="print">
              <a:lum bright="6000"/>
              <a:grayscl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0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75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67545" y="764704"/>
            <a:ext cx="8676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 smtClean="0"/>
              <a:t>Was tun mit Entscheidungen der Wohnungseigentümer in der Eigentümerversammlung ?</a:t>
            </a:r>
            <a:endParaRPr lang="de-DE" sz="4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143108" y="3429000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Erfurt</a:t>
            </a:r>
            <a:endParaRPr lang="de-DE" sz="3600" b="1" dirty="0" smtClean="0"/>
          </a:p>
          <a:p>
            <a:pPr algn="ctr"/>
            <a:r>
              <a:rPr lang="de-DE" sz="3600" b="1" dirty="0" smtClean="0"/>
              <a:t>20. März 2014</a:t>
            </a:r>
            <a:endParaRPr lang="de-DE" sz="36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571472" y="5286388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Notar Prof. Dr. Stefan Hügel, Weimar</a:t>
            </a:r>
            <a:endParaRPr lang="de-DE" sz="2800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15D-3421-454C-AC36-FABDD9383D8E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1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4"/>
          <p:cNvSpPr txBox="1">
            <a:spLocks noChangeArrowheads="1"/>
          </p:cNvSpPr>
          <p:nvPr/>
        </p:nvSpPr>
        <p:spPr bwMode="auto">
          <a:xfrm>
            <a:off x="1514965" y="927100"/>
            <a:ext cx="54488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FF0000"/>
                </a:solidFill>
                <a:latin typeface="Century Gothic" pitchFamily="34" charset="0"/>
              </a:rPr>
              <a:t>Vereinbarungen</a:t>
            </a:r>
          </a:p>
        </p:txBody>
      </p:sp>
      <p:sp>
        <p:nvSpPr>
          <p:cNvPr id="139267" name="Line 5"/>
          <p:cNvSpPr>
            <a:spLocks noChangeShapeType="1"/>
          </p:cNvSpPr>
          <p:nvPr/>
        </p:nvSpPr>
        <p:spPr bwMode="auto">
          <a:xfrm>
            <a:off x="1980882" y="2295525"/>
            <a:ext cx="43851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9268" name="Line 6"/>
          <p:cNvSpPr>
            <a:spLocks noChangeShapeType="1"/>
          </p:cNvSpPr>
          <p:nvPr/>
        </p:nvSpPr>
        <p:spPr bwMode="auto">
          <a:xfrm flipV="1">
            <a:off x="4304610" y="186372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9269" name="Line 8"/>
          <p:cNvSpPr>
            <a:spLocks noChangeShapeType="1"/>
          </p:cNvSpPr>
          <p:nvPr/>
        </p:nvSpPr>
        <p:spPr bwMode="auto">
          <a:xfrm>
            <a:off x="1979418" y="22955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9270" name="Text Box 9"/>
          <p:cNvSpPr txBox="1">
            <a:spLocks noChangeArrowheads="1"/>
          </p:cNvSpPr>
          <p:nvPr/>
        </p:nvSpPr>
        <p:spPr bwMode="auto">
          <a:xfrm>
            <a:off x="186074" y="3303588"/>
            <a:ext cx="405406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400">
                <a:solidFill>
                  <a:srgbClr val="000000"/>
                </a:solidFill>
              </a:rPr>
              <a:t>„verdinglicht“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srgbClr val="FF0000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000">
                <a:solidFill>
                  <a:srgbClr val="FF0000"/>
                </a:solidFill>
              </a:rPr>
              <a:t>Inhalt des Sondereigentums</a:t>
            </a:r>
          </a:p>
        </p:txBody>
      </p:sp>
      <p:sp>
        <p:nvSpPr>
          <p:cNvPr id="139271" name="Text Box 11"/>
          <p:cNvSpPr txBox="1">
            <a:spLocks noChangeArrowheads="1"/>
          </p:cNvSpPr>
          <p:nvPr/>
        </p:nvSpPr>
        <p:spPr bwMode="auto">
          <a:xfrm>
            <a:off x="4903857" y="3303588"/>
            <a:ext cx="352222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400">
                <a:solidFill>
                  <a:srgbClr val="000000"/>
                </a:solidFill>
              </a:rPr>
              <a:t>„schuldrechtlich“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sz="2000">
              <a:solidFill>
                <a:srgbClr val="FF0000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000">
                <a:solidFill>
                  <a:srgbClr val="FF0000"/>
                </a:solidFill>
              </a:rPr>
              <a:t>Gebunden sind nur Vertragsparteien; Dritter kann sich „unterwerfen“ oder in den Vertrag eintreten</a:t>
            </a:r>
          </a:p>
        </p:txBody>
      </p:sp>
      <p:sp>
        <p:nvSpPr>
          <p:cNvPr id="139272" name="Line 12"/>
          <p:cNvSpPr>
            <a:spLocks noChangeShapeType="1"/>
          </p:cNvSpPr>
          <p:nvPr/>
        </p:nvSpPr>
        <p:spPr bwMode="auto">
          <a:xfrm>
            <a:off x="6366076" y="22955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Untergang von schuldrechtlichen Vereinbarungen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 smtClean="0"/>
              <a:t>Schuldrechtliche </a:t>
            </a:r>
            <a:r>
              <a:rPr lang="de-DE" sz="2800" dirty="0"/>
              <a:t>Vereinbarungen werden nach Ansicht der </a:t>
            </a:r>
            <a:r>
              <a:rPr lang="de-DE" sz="2800" dirty="0" err="1"/>
              <a:t>Rspr</a:t>
            </a:r>
            <a:r>
              <a:rPr lang="de-DE" sz="2800" dirty="0"/>
              <a:t> insgesamt hinfällig, wenn ein Sondernachfolger in die Gemeinschaft eintritt und Vereinbarungen dieser Art nicht beigetreten ist (OLG Frankfurt ZWE 2006, 392; </a:t>
            </a:r>
            <a:r>
              <a:rPr lang="de-DE" sz="2800" dirty="0" err="1"/>
              <a:t>BayObLG</a:t>
            </a:r>
            <a:r>
              <a:rPr lang="de-DE" sz="2800" dirty="0"/>
              <a:t> </a:t>
            </a:r>
            <a:r>
              <a:rPr lang="de-DE" sz="2800" dirty="0" err="1"/>
              <a:t>RNotZ</a:t>
            </a:r>
            <a:r>
              <a:rPr lang="de-DE" sz="2800" dirty="0"/>
              <a:t> 2005, 233; OLG Saarbrücken </a:t>
            </a:r>
            <a:r>
              <a:rPr lang="de-DE" sz="2800" dirty="0" err="1"/>
              <a:t>MietRB</a:t>
            </a:r>
            <a:r>
              <a:rPr lang="de-DE" sz="2800" dirty="0"/>
              <a:t> 2005, 150; </a:t>
            </a:r>
            <a:r>
              <a:rPr lang="de-DE" sz="2800" dirty="0" err="1"/>
              <a:t>BayObLG</a:t>
            </a:r>
            <a:r>
              <a:rPr lang="de-DE" sz="2800" dirty="0"/>
              <a:t> NZM 2003, 321; OLG Köln NZM 2001, </a:t>
            </a:r>
            <a:r>
              <a:rPr lang="de-DE" sz="2800" dirty="0" smtClean="0"/>
              <a:t>1135). </a:t>
            </a:r>
            <a:r>
              <a:rPr lang="de-DE" sz="2800" dirty="0" smtClean="0"/>
              <a:t>Sollen </a:t>
            </a:r>
            <a:r>
              <a:rPr lang="de-DE" sz="2800" dirty="0"/>
              <a:t>schuldrechtliche Vereinbarungen gegen Sondernachfolger wirken, bedarf es somit einer Übernahmeerklärung des neuen Eigentümers. Diese kann </a:t>
            </a:r>
            <a:r>
              <a:rPr lang="de-DE" sz="2800" dirty="0" smtClean="0"/>
              <a:t>nach </a:t>
            </a:r>
            <a:r>
              <a:rPr lang="de-DE" sz="2800" dirty="0" err="1" smtClean="0"/>
              <a:t>hM</a:t>
            </a:r>
            <a:r>
              <a:rPr lang="de-DE" sz="2800" dirty="0" smtClean="0"/>
              <a:t> nicht mehr nach </a:t>
            </a:r>
            <a:r>
              <a:rPr lang="de-DE" sz="2800" dirty="0"/>
              <a:t>dem Eigentumswechsel erteilt </a:t>
            </a:r>
            <a:r>
              <a:rPr lang="de-DE" sz="2800" dirty="0" smtClean="0"/>
              <a:t>werden (ausführlich hierzu </a:t>
            </a:r>
            <a:r>
              <a:rPr lang="de-DE" sz="2800" dirty="0"/>
              <a:t>Hügel, FS Wenzel, </a:t>
            </a:r>
            <a:r>
              <a:rPr lang="de-DE" sz="2800" dirty="0" smtClean="0"/>
              <a:t>S. </a:t>
            </a:r>
            <a:r>
              <a:rPr lang="de-DE" sz="2800" dirty="0"/>
              <a:t>219).</a:t>
            </a:r>
          </a:p>
        </p:txBody>
      </p:sp>
    </p:spTree>
    <p:extLst>
      <p:ext uri="{BB962C8B-B14F-4D97-AF65-F5344CB8AC3E}">
        <p14:creationId xmlns:p14="http://schemas.microsoft.com/office/powerpoint/2010/main" val="36130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Konsequenzen für den Verwalter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Verwalter muss entscheiden, ob die zu regelnde Angelegenheit einer </a:t>
            </a:r>
            <a:r>
              <a:rPr lang="de-DE" b="1" dirty="0" smtClean="0"/>
              <a:t>Beschlussfassung </a:t>
            </a:r>
            <a:r>
              <a:rPr lang="de-DE" dirty="0" smtClean="0"/>
              <a:t>zugänglich ist, weil hierfür</a:t>
            </a:r>
          </a:p>
          <a:p>
            <a:r>
              <a:rPr lang="de-DE" dirty="0" smtClean="0"/>
              <a:t>- eine </a:t>
            </a:r>
            <a:r>
              <a:rPr lang="de-DE" b="1" dirty="0" smtClean="0"/>
              <a:t>gesetzliche Beschlusskompetenz </a:t>
            </a:r>
            <a:r>
              <a:rPr lang="de-DE" dirty="0" smtClean="0"/>
              <a:t>besteht</a:t>
            </a:r>
          </a:p>
          <a:p>
            <a:r>
              <a:rPr lang="de-DE" dirty="0" smtClean="0"/>
              <a:t>- in der Gemeinschaftsordnung eine einschlägige </a:t>
            </a:r>
            <a:r>
              <a:rPr lang="de-DE" b="1" dirty="0" smtClean="0"/>
              <a:t>Öffnungsklausel</a:t>
            </a:r>
            <a:r>
              <a:rPr lang="de-DE" dirty="0" smtClean="0"/>
              <a:t> enthalten ist.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Falls </a:t>
            </a:r>
            <a:r>
              <a:rPr lang="de-DE" b="1" dirty="0" smtClean="0"/>
              <a:t>nein</a:t>
            </a:r>
            <a:r>
              <a:rPr lang="de-DE" dirty="0" smtClean="0"/>
              <a:t>: Vereinbarung aller Wohnungseigentümer notwendig.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Nächste Überlegung</a:t>
            </a:r>
            <a:r>
              <a:rPr lang="de-DE" dirty="0" smtClean="0"/>
              <a:t>: Soll die Vereinbarung </a:t>
            </a:r>
            <a:r>
              <a:rPr lang="de-DE" b="1" dirty="0" smtClean="0"/>
              <a:t>verdinglicht</a:t>
            </a:r>
            <a:r>
              <a:rPr lang="de-DE" dirty="0" smtClean="0"/>
              <a:t> werden?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9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Angedachte Verdinglichung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 smtClean="0"/>
              <a:t>An sich ist eine formfreie Vereinbarung ausreichend. Durch die beabsichtigte Verdinglichung bedarf es jedoch wegen </a:t>
            </a:r>
            <a:r>
              <a:rPr lang="de-DE" sz="2800" b="1" dirty="0" smtClean="0"/>
              <a:t>§ 29 GBO </a:t>
            </a:r>
            <a:r>
              <a:rPr lang="de-DE" sz="2800" dirty="0" smtClean="0"/>
              <a:t>der </a:t>
            </a:r>
            <a:r>
              <a:rPr lang="de-DE" sz="2800" b="1" dirty="0" smtClean="0"/>
              <a:t>öffentlichen Beglaubigung </a:t>
            </a:r>
            <a:r>
              <a:rPr lang="de-DE" sz="2800" dirty="0" smtClean="0"/>
              <a:t>der Unterschriften aller Wohnungseigentümer.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b="1" dirty="0" smtClean="0"/>
              <a:t>Folge: </a:t>
            </a:r>
            <a:r>
              <a:rPr lang="de-DE" sz="2800" dirty="0" smtClean="0"/>
              <a:t>Der Inhalt des Vereinbarung muss grundbuchrechtlich bestimmt (</a:t>
            </a:r>
            <a:r>
              <a:rPr lang="de-DE" sz="2800" b="1" dirty="0" smtClean="0"/>
              <a:t>Bestimmbarkeitsgrundsatz</a:t>
            </a:r>
            <a:r>
              <a:rPr lang="de-DE" sz="2800" dirty="0" smtClean="0"/>
              <a:t>) formuliert, hierunter die Unterschriften aller Wohnungseigentümer gesetzt und diese wiederum durch einen Notar öffentlich beglaubigt werden.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323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Empfehlung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800" dirty="0" smtClean="0"/>
              <a:t>Da der Gang eines jeden Wohnungseigentümers zum Notar kaum zu realisieren ist und zudem erhöhte Gebühren zur Folge hat, kann ein </a:t>
            </a:r>
            <a:r>
              <a:rPr lang="de-DE" sz="2800" b="1" dirty="0" smtClean="0"/>
              <a:t>Notar</a:t>
            </a:r>
            <a:r>
              <a:rPr lang="de-DE" sz="2800" dirty="0" smtClean="0"/>
              <a:t> zum </a:t>
            </a:r>
            <a:r>
              <a:rPr lang="de-DE" sz="2800" b="1" dirty="0" smtClean="0"/>
              <a:t>Ende der Eigentümerversammlung </a:t>
            </a:r>
            <a:r>
              <a:rPr lang="de-DE" sz="2800" dirty="0" smtClean="0"/>
              <a:t>geladen werden. Falls alle Wohnungseigentümer der Vereinbarung zustimmen, können dann in der EV die Unterschriften aller anwesenden Wohnungseigentümer beglaubigt werden und (nur) der fehlende Rest später nachgeholt werden.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2691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Gerichtlicher  Vergleich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Ein </a:t>
            </a:r>
            <a:r>
              <a:rPr lang="de-DE" dirty="0"/>
              <a:t>gerichtlicher Vergleich steht einer normalen Vereinbarung der Wohnungseigentümer gleich, sofern alle Wohnungseigentümer beteiligt sind und er Vereinbarungsinhalt besitzt (OLG Köln ZMR 2004, 59). Er bindet damit </a:t>
            </a:r>
            <a:r>
              <a:rPr lang="de-DE" dirty="0" err="1"/>
              <a:t>grds</a:t>
            </a:r>
            <a:r>
              <a:rPr lang="de-DE" dirty="0"/>
              <a:t> Sondernachfolger nur, falls er im </a:t>
            </a:r>
            <a:r>
              <a:rPr lang="de-DE" b="1" dirty="0"/>
              <a:t>Grundbuch</a:t>
            </a:r>
            <a:r>
              <a:rPr lang="de-DE" dirty="0"/>
              <a:t> eingetragen ist (</a:t>
            </a:r>
            <a:r>
              <a:rPr lang="de-DE" dirty="0" err="1"/>
              <a:t>Drasdo</a:t>
            </a:r>
            <a:r>
              <a:rPr lang="de-DE" dirty="0"/>
              <a:t> ZMR 2007, 503; </a:t>
            </a:r>
            <a:r>
              <a:rPr lang="de-DE" dirty="0" err="1"/>
              <a:t>Häublein</a:t>
            </a:r>
            <a:r>
              <a:rPr lang="de-DE" dirty="0"/>
              <a:t> ZMR 2001, 170; Riecke/Schmid/</a:t>
            </a:r>
            <a:r>
              <a:rPr lang="de-DE" dirty="0" err="1"/>
              <a:t>Elzer</a:t>
            </a:r>
            <a:r>
              <a:rPr lang="de-DE" dirty="0"/>
              <a:t> </a:t>
            </a:r>
            <a:r>
              <a:rPr lang="de-DE" dirty="0" smtClean="0"/>
              <a:t>§ 10 </a:t>
            </a:r>
            <a:r>
              <a:rPr lang="de-DE" dirty="0" err="1" smtClean="0"/>
              <a:t>Rn</a:t>
            </a:r>
            <a:r>
              <a:rPr lang="de-DE" dirty="0" smtClean="0"/>
              <a:t>. </a:t>
            </a:r>
            <a:r>
              <a:rPr lang="de-DE" dirty="0"/>
              <a:t>338; </a:t>
            </a:r>
            <a:r>
              <a:rPr lang="de-DE" dirty="0" err="1"/>
              <a:t>aA</a:t>
            </a:r>
            <a:r>
              <a:rPr lang="de-DE" dirty="0"/>
              <a:t> LG Koblenz ZMR 2001, 228</a:t>
            </a:r>
            <a:r>
              <a:rPr lang="de-DE" dirty="0" smtClean="0"/>
              <a:t>).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Eine </a:t>
            </a:r>
            <a:r>
              <a:rPr lang="de-DE" b="1" dirty="0" smtClean="0"/>
              <a:t>gerichtliche Protokollierung </a:t>
            </a:r>
            <a:r>
              <a:rPr lang="de-DE" dirty="0" smtClean="0"/>
              <a:t>gem. § 127 a BGB kann die notarielle Form ersetzen.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38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610600" cy="609600"/>
          </a:xfrm>
        </p:spPr>
        <p:txBody>
          <a:bodyPr/>
          <a:lstStyle/>
          <a:p>
            <a:r>
              <a:rPr lang="de-DE" sz="2800" dirty="0" smtClean="0"/>
              <a:t>Was ist also zu beachten?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980728"/>
            <a:ext cx="8610600" cy="5267672"/>
          </a:xfrm>
        </p:spPr>
        <p:txBody>
          <a:bodyPr/>
          <a:lstStyle/>
          <a:p>
            <a:r>
              <a:rPr lang="de-DE" dirty="0" smtClean="0"/>
              <a:t>Ist für die zu regelnde Angelegenheit tatsächliche eine nachträgliche Vereinbarung nötig oder ist sie einer Beschlussfassung zugänglich?</a:t>
            </a:r>
          </a:p>
          <a:p>
            <a:r>
              <a:rPr lang="de-DE" dirty="0" smtClean="0"/>
              <a:t>Falls Vereinbarung nötig, bedarf sie (zur Vorbereitung) einer Erörterung in der Eigentümerversammlung? In aller Regel wohl ja.</a:t>
            </a:r>
          </a:p>
          <a:p>
            <a:r>
              <a:rPr lang="de-DE" dirty="0" smtClean="0"/>
              <a:t>Eine Vereinbarung kann in der EV nur geschlossen werden, wenn alle Wohnungseigentümer anwesend sind und zustimmen.</a:t>
            </a:r>
          </a:p>
          <a:p>
            <a:r>
              <a:rPr lang="de-DE" dirty="0" smtClean="0"/>
              <a:t>Soll die Vereinbarung durch Eintragung im Grundbuch verdinglicht werden? Falls ja, notarielle Unterschriftsbeglaubigung erforderlich.</a:t>
            </a:r>
          </a:p>
          <a:p>
            <a:r>
              <a:rPr lang="de-DE" dirty="0" smtClean="0"/>
              <a:t>Bedarf es einer Zustimmung dinglich Berechtigter. Bei Sondernutzungsrechtsvereinbarung </a:t>
            </a:r>
            <a:r>
              <a:rPr lang="de-DE" dirty="0" err="1" smtClean="0"/>
              <a:t>grds</a:t>
            </a:r>
            <a:r>
              <a:rPr lang="de-DE" dirty="0" smtClean="0"/>
              <a:t>. immer.</a:t>
            </a:r>
          </a:p>
          <a:p>
            <a:r>
              <a:rPr lang="de-DE" dirty="0" smtClean="0"/>
              <a:t>Auch eine erzwungene oder durch Prozessvergleich zustande gekommene Vereinbarung bedarf zu Wirkung gegen Sonderrechtsnachfolger der Eintragung in das Grundbuch.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42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Ausgangssituation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Regelungswunsch der Wohnungseigentümer zu einer bestimmten Angelegenheit</a:t>
            </a:r>
          </a:p>
          <a:p>
            <a:r>
              <a:rPr lang="de-DE" b="1" dirty="0" smtClean="0"/>
              <a:t>Meist notwendige Erörterung im Rahmen einer Eigentümerversammlung</a:t>
            </a:r>
          </a:p>
          <a:p>
            <a:r>
              <a:rPr lang="de-DE" b="1" dirty="0" smtClean="0"/>
              <a:t>Deshalb: Aufnahme in die Tagesordnung für die nächste Eigentümerversammlung</a:t>
            </a:r>
          </a:p>
          <a:p>
            <a:endParaRPr lang="de-DE" b="1" dirty="0" smtClean="0"/>
          </a:p>
          <a:p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3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Notwendige Überlegungen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Welcher Instrumente müssen sich die Wohnungseigentümer zu Umsetzung ihres Willens bedienen?</a:t>
            </a: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7267-9469-41AF-97C1-FA42DE730A6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3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Regelungsinstrumente</a:t>
            </a:r>
            <a:r>
              <a:rPr lang="de-DE" dirty="0" smtClean="0">
                <a:effectLst/>
              </a:rPr>
              <a:t> </a:t>
            </a:r>
          </a:p>
        </p:txBody>
      </p:sp>
      <p:sp>
        <p:nvSpPr>
          <p:cNvPr id="136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b="1" dirty="0" smtClean="0"/>
              <a:t>Vereinbarung  (Vertrag)</a:t>
            </a:r>
            <a:endParaRPr lang="de-DE" b="1" dirty="0" smtClean="0"/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Einigung aller Wohnungs- und Teileigentümer 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Wirkung gegen Rechtsnachfolger nur bei Eintragung</a:t>
            </a:r>
            <a:br>
              <a:rPr lang="de-DE" dirty="0" smtClean="0"/>
            </a:br>
            <a:r>
              <a:rPr lang="de-DE" dirty="0" smtClean="0"/>
              <a:t>(§ 10 III WEG)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an jedem Ort schließbar</a:t>
            </a:r>
          </a:p>
          <a:p>
            <a:pPr eaLnBrk="1" hangingPunct="1">
              <a:lnSpc>
                <a:spcPct val="90000"/>
              </a:lnSpc>
            </a:pPr>
            <a:r>
              <a:rPr lang="de-DE" b="1" dirty="0" smtClean="0"/>
              <a:t>Beschluss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regelmäßig »Mehrheitsbeschluss« ausreichend (§ 25 WEG)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de-DE" dirty="0" smtClean="0">
                <a:solidFill>
                  <a:srgbClr val="CD0921"/>
                </a:solidFill>
                <a:sym typeface="Wingdings" pitchFamily="2" charset="2"/>
              </a:rPr>
              <a:t>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: das ist eine »Ja-Stimme« mehr als »Nein-Stimmen«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Wirkung gegenüber Rechtsnachfolger auch ohne Eintragung</a:t>
            </a:r>
            <a:br>
              <a:rPr lang="de-DE" dirty="0" smtClean="0"/>
            </a:br>
            <a:r>
              <a:rPr lang="de-DE" dirty="0" smtClean="0"/>
              <a:t>(§ 10 IV 1 WEG)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im Prinzip nur in Eigentümerversammlung</a:t>
            </a:r>
          </a:p>
        </p:txBody>
      </p:sp>
    </p:spTree>
    <p:extLst>
      <p:ext uri="{BB962C8B-B14F-4D97-AF65-F5344CB8AC3E}">
        <p14:creationId xmlns:p14="http://schemas.microsoft.com/office/powerpoint/2010/main" val="283676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Möglichkeit einer Beschlussfassung</a:t>
            </a:r>
            <a:endParaRPr lang="de-DE" dirty="0" smtClean="0"/>
          </a:p>
        </p:txBody>
      </p:sp>
      <p:sp>
        <p:nvSpPr>
          <p:cNvPr id="145410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e-DE" sz="2800" b="1" dirty="0" smtClean="0"/>
              <a:t>Die Wohnungseigentümer dürfen durch Beschluss handeln, wenn</a:t>
            </a:r>
          </a:p>
          <a:p>
            <a:pPr lvl="1"/>
            <a:r>
              <a:rPr lang="de-DE" sz="2800" b="1" dirty="0" smtClean="0"/>
              <a:t>ihnen das Gesetz oder</a:t>
            </a:r>
          </a:p>
          <a:p>
            <a:pPr lvl="1"/>
            <a:r>
              <a:rPr lang="de-DE" sz="2800" b="1" dirty="0" smtClean="0"/>
              <a:t>eine Vereinbarung (Öffnungsklausel) eine Kompetenz geben, ihre Angelegenheiten durch Beschluss zu regeln</a:t>
            </a:r>
            <a:r>
              <a:rPr lang="de-DE" sz="2800" b="1" dirty="0" smtClean="0"/>
              <a:t>.</a:t>
            </a:r>
          </a:p>
          <a:p>
            <a:r>
              <a:rPr lang="de-DE" sz="2800" b="1" dirty="0" smtClean="0"/>
              <a:t>Ohne eine solche Ermächtigung </a:t>
            </a:r>
            <a:r>
              <a:rPr lang="de-DE" sz="2800" b="1" dirty="0" smtClean="0"/>
              <a:t>ist ein </a:t>
            </a:r>
            <a:r>
              <a:rPr lang="de-DE" sz="2800" b="1" dirty="0" smtClean="0"/>
              <a:t>Beschluss regelmäßig nichtig. Ein solcher Beschluss wird nicht nach einem Monat bestandskräftig.</a:t>
            </a:r>
            <a:endParaRPr lang="de-DE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241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33" name="Group 263"/>
          <p:cNvGrpSpPr>
            <a:grpSpLocks/>
          </p:cNvGrpSpPr>
          <p:nvPr/>
        </p:nvGrpSpPr>
        <p:grpSpPr bwMode="auto">
          <a:xfrm>
            <a:off x="381000" y="1143000"/>
            <a:ext cx="8477250" cy="5072063"/>
            <a:chOff x="-3" y="-3"/>
            <a:chExt cx="3775" cy="6320"/>
          </a:xfrm>
        </p:grpSpPr>
        <p:grpSp>
          <p:nvGrpSpPr>
            <p:cNvPr id="146435" name="Group 261"/>
            <p:cNvGrpSpPr>
              <a:grpSpLocks/>
            </p:cNvGrpSpPr>
            <p:nvPr/>
          </p:nvGrpSpPr>
          <p:grpSpPr bwMode="auto">
            <a:xfrm>
              <a:off x="0" y="0"/>
              <a:ext cx="3769" cy="6314"/>
              <a:chOff x="0" y="0"/>
              <a:chExt cx="3769" cy="6314"/>
            </a:xfrm>
          </p:grpSpPr>
          <p:grpSp>
            <p:nvGrpSpPr>
              <p:cNvPr id="146437" name="Group 180"/>
              <p:cNvGrpSpPr>
                <a:grpSpLocks/>
              </p:cNvGrpSpPr>
              <p:nvPr/>
            </p:nvGrpSpPr>
            <p:grpSpPr bwMode="auto">
              <a:xfrm>
                <a:off x="0" y="0"/>
                <a:ext cx="776" cy="308"/>
                <a:chOff x="0" y="0"/>
                <a:chExt cx="776" cy="308"/>
              </a:xfrm>
            </p:grpSpPr>
            <p:sp>
              <p:nvSpPr>
                <p:cNvPr id="146557" name="Rectangle 17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76" cy="308"/>
                </a:xfrm>
                <a:prstGeom prst="rect">
                  <a:avLst/>
                </a:prstGeom>
                <a:solidFill>
                  <a:srgbClr val="D9D9D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46558" name="Group 17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776" cy="308"/>
                  <a:chOff x="0" y="0"/>
                  <a:chExt cx="776" cy="308"/>
                </a:xfrm>
              </p:grpSpPr>
              <p:sp>
                <p:nvSpPr>
                  <p:cNvPr id="14655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0"/>
                    <a:ext cx="720" cy="30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 eaLnBrk="0" hangingPunct="0"/>
                    <a:r>
                      <a:rPr lang="de-DE" sz="1400" b="1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Vorschrift des WEG</a:t>
                    </a:r>
                  </a:p>
                  <a:p>
                    <a:pPr algn="just" eaLnBrk="0" hangingPunct="0"/>
                    <a:endParaRPr lang="de-DE" sz="1400">
                      <a:solidFill>
                        <a:schemeClr val="bg1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146560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776" cy="30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46438" name="Group 184"/>
              <p:cNvGrpSpPr>
                <a:grpSpLocks/>
              </p:cNvGrpSpPr>
              <p:nvPr/>
            </p:nvGrpSpPr>
            <p:grpSpPr bwMode="auto">
              <a:xfrm>
                <a:off x="776" y="0"/>
                <a:ext cx="2993" cy="308"/>
                <a:chOff x="776" y="0"/>
                <a:chExt cx="2993" cy="308"/>
              </a:xfrm>
            </p:grpSpPr>
            <p:sp>
              <p:nvSpPr>
                <p:cNvPr id="146553" name="Rectangle 183"/>
                <p:cNvSpPr>
                  <a:spLocks noChangeArrowheads="1"/>
                </p:cNvSpPr>
                <p:nvPr/>
              </p:nvSpPr>
              <p:spPr bwMode="auto">
                <a:xfrm>
                  <a:off x="776" y="0"/>
                  <a:ext cx="2993" cy="308"/>
                </a:xfrm>
                <a:prstGeom prst="rect">
                  <a:avLst/>
                </a:prstGeom>
                <a:solidFill>
                  <a:srgbClr val="D9D9D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46554" name="Group 182"/>
                <p:cNvGrpSpPr>
                  <a:grpSpLocks/>
                </p:cNvGrpSpPr>
                <p:nvPr/>
              </p:nvGrpSpPr>
              <p:grpSpPr bwMode="auto">
                <a:xfrm>
                  <a:off x="776" y="0"/>
                  <a:ext cx="2993" cy="308"/>
                  <a:chOff x="776" y="0"/>
                  <a:chExt cx="2993" cy="308"/>
                </a:xfrm>
              </p:grpSpPr>
              <p:sp>
                <p:nvSpPr>
                  <p:cNvPr id="146555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804" y="0"/>
                    <a:ext cx="2937" cy="30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 eaLnBrk="0" hangingPunct="0"/>
                    <a:r>
                      <a:rPr lang="de-DE" sz="1400" b="1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Gegenstand</a:t>
                    </a:r>
                  </a:p>
                  <a:p>
                    <a:pPr algn="just" eaLnBrk="0" hangingPunct="0"/>
                    <a:endParaRPr lang="de-DE" sz="1400">
                      <a:solidFill>
                        <a:schemeClr val="bg1"/>
                      </a:solidFill>
                      <a:latin typeface="Arial Narrow" pitchFamily="34" charset="0"/>
                    </a:endParaRPr>
                  </a:p>
                </p:txBody>
              </p:sp>
              <p:sp>
                <p:nvSpPr>
                  <p:cNvPr id="146556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776" y="0"/>
                    <a:ext cx="2993" cy="30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46439" name="Group 186"/>
              <p:cNvGrpSpPr>
                <a:grpSpLocks/>
              </p:cNvGrpSpPr>
              <p:nvPr/>
            </p:nvGrpSpPr>
            <p:grpSpPr bwMode="auto">
              <a:xfrm>
                <a:off x="0" y="308"/>
                <a:ext cx="776" cy="308"/>
                <a:chOff x="0" y="308"/>
                <a:chExt cx="776" cy="308"/>
              </a:xfrm>
            </p:grpSpPr>
            <p:sp>
              <p:nvSpPr>
                <p:cNvPr id="146551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" y="308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12 IV S. 1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52" name="Rectangle 185"/>
                <p:cNvSpPr>
                  <a:spLocks noChangeArrowheads="1"/>
                </p:cNvSpPr>
                <p:nvPr/>
              </p:nvSpPr>
              <p:spPr bwMode="auto">
                <a:xfrm>
                  <a:off x="0" y="308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0" name="Group 188"/>
              <p:cNvGrpSpPr>
                <a:grpSpLocks/>
              </p:cNvGrpSpPr>
              <p:nvPr/>
            </p:nvGrpSpPr>
            <p:grpSpPr bwMode="auto">
              <a:xfrm>
                <a:off x="776" y="308"/>
                <a:ext cx="2993" cy="308"/>
                <a:chOff x="776" y="308"/>
                <a:chExt cx="2993" cy="308"/>
              </a:xfrm>
            </p:grpSpPr>
            <p:sp>
              <p:nvSpPr>
                <p:cNvPr id="146549" name="Rectangle 140"/>
                <p:cNvSpPr>
                  <a:spLocks noChangeArrowheads="1"/>
                </p:cNvSpPr>
                <p:nvPr/>
              </p:nvSpPr>
              <p:spPr bwMode="auto">
                <a:xfrm>
                  <a:off x="804" y="308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Veräußerungsbeschränkungen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50" name="Rectangle 187"/>
                <p:cNvSpPr>
                  <a:spLocks noChangeArrowheads="1"/>
                </p:cNvSpPr>
                <p:nvPr/>
              </p:nvSpPr>
              <p:spPr bwMode="auto">
                <a:xfrm>
                  <a:off x="776" y="308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1" name="Group 190"/>
              <p:cNvGrpSpPr>
                <a:grpSpLocks/>
              </p:cNvGrpSpPr>
              <p:nvPr/>
            </p:nvGrpSpPr>
            <p:grpSpPr bwMode="auto">
              <a:xfrm>
                <a:off x="0" y="616"/>
                <a:ext cx="776" cy="308"/>
                <a:chOff x="0" y="616"/>
                <a:chExt cx="776" cy="308"/>
              </a:xfrm>
            </p:grpSpPr>
            <p:sp>
              <p:nvSpPr>
                <p:cNvPr id="146547" name="Rectangle 141"/>
                <p:cNvSpPr>
                  <a:spLocks noChangeArrowheads="1"/>
                </p:cNvSpPr>
                <p:nvPr/>
              </p:nvSpPr>
              <p:spPr bwMode="auto">
                <a:xfrm>
                  <a:off x="28" y="616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15 II 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48" name="Rectangle 189"/>
                <p:cNvSpPr>
                  <a:spLocks noChangeArrowheads="1"/>
                </p:cNvSpPr>
                <p:nvPr/>
              </p:nvSpPr>
              <p:spPr bwMode="auto">
                <a:xfrm>
                  <a:off x="0" y="616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2" name="Group 192"/>
              <p:cNvGrpSpPr>
                <a:grpSpLocks/>
              </p:cNvGrpSpPr>
              <p:nvPr/>
            </p:nvGrpSpPr>
            <p:grpSpPr bwMode="auto">
              <a:xfrm>
                <a:off x="776" y="616"/>
                <a:ext cx="2993" cy="308"/>
                <a:chOff x="776" y="616"/>
                <a:chExt cx="2993" cy="308"/>
              </a:xfrm>
            </p:grpSpPr>
            <p:sp>
              <p:nvSpPr>
                <p:cNvPr id="146545" name="Rectangle 142"/>
                <p:cNvSpPr>
                  <a:spLocks noChangeArrowheads="1"/>
                </p:cNvSpPr>
                <p:nvPr/>
              </p:nvSpPr>
              <p:spPr bwMode="auto">
                <a:xfrm>
                  <a:off x="804" y="616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Gebrauch des Gemeinschafts- und des Sondereigentums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46" name="Rectangle 191"/>
                <p:cNvSpPr>
                  <a:spLocks noChangeArrowheads="1"/>
                </p:cNvSpPr>
                <p:nvPr/>
              </p:nvSpPr>
              <p:spPr bwMode="auto">
                <a:xfrm>
                  <a:off x="776" y="616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3" name="Group 194"/>
              <p:cNvGrpSpPr>
                <a:grpSpLocks/>
              </p:cNvGrpSpPr>
              <p:nvPr/>
            </p:nvGrpSpPr>
            <p:grpSpPr bwMode="auto">
              <a:xfrm>
                <a:off x="0" y="924"/>
                <a:ext cx="776" cy="308"/>
                <a:chOff x="0" y="924"/>
                <a:chExt cx="776" cy="308"/>
              </a:xfrm>
            </p:grpSpPr>
            <p:sp>
              <p:nvSpPr>
                <p:cNvPr id="146543" name="Rectangle 143"/>
                <p:cNvSpPr>
                  <a:spLocks noChangeArrowheads="1"/>
                </p:cNvSpPr>
                <p:nvPr/>
              </p:nvSpPr>
              <p:spPr bwMode="auto">
                <a:xfrm>
                  <a:off x="28" y="924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16 III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44" name="Rectangle 193"/>
                <p:cNvSpPr>
                  <a:spLocks noChangeArrowheads="1"/>
                </p:cNvSpPr>
                <p:nvPr/>
              </p:nvSpPr>
              <p:spPr bwMode="auto">
                <a:xfrm>
                  <a:off x="0" y="924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4" name="Group 196"/>
              <p:cNvGrpSpPr>
                <a:grpSpLocks/>
              </p:cNvGrpSpPr>
              <p:nvPr/>
            </p:nvGrpSpPr>
            <p:grpSpPr bwMode="auto">
              <a:xfrm>
                <a:off x="776" y="924"/>
                <a:ext cx="2993" cy="308"/>
                <a:chOff x="776" y="924"/>
                <a:chExt cx="2993" cy="308"/>
              </a:xfrm>
            </p:grpSpPr>
            <p:sp>
              <p:nvSpPr>
                <p:cNvPr id="146541" name="Rectangle 144"/>
                <p:cNvSpPr>
                  <a:spLocks noChangeArrowheads="1"/>
                </p:cNvSpPr>
                <p:nvPr/>
              </p:nvSpPr>
              <p:spPr bwMode="auto">
                <a:xfrm>
                  <a:off x="804" y="924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Kostenverteilungsschlüssel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42" name="Rectangle 195"/>
                <p:cNvSpPr>
                  <a:spLocks noChangeArrowheads="1"/>
                </p:cNvSpPr>
                <p:nvPr/>
              </p:nvSpPr>
              <p:spPr bwMode="auto">
                <a:xfrm>
                  <a:off x="776" y="924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5" name="Group 198"/>
              <p:cNvGrpSpPr>
                <a:grpSpLocks/>
              </p:cNvGrpSpPr>
              <p:nvPr/>
            </p:nvGrpSpPr>
            <p:grpSpPr bwMode="auto">
              <a:xfrm>
                <a:off x="0" y="1232"/>
                <a:ext cx="776" cy="385"/>
                <a:chOff x="0" y="1232"/>
                <a:chExt cx="776" cy="385"/>
              </a:xfrm>
            </p:grpSpPr>
            <p:sp>
              <p:nvSpPr>
                <p:cNvPr id="146539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" y="1232"/>
                  <a:ext cx="720" cy="2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16 IV S. 1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40" name="Rectangle 197"/>
                <p:cNvSpPr>
                  <a:spLocks noChangeArrowheads="1"/>
                </p:cNvSpPr>
                <p:nvPr/>
              </p:nvSpPr>
              <p:spPr bwMode="auto">
                <a:xfrm>
                  <a:off x="0" y="1232"/>
                  <a:ext cx="776" cy="38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6" name="Group 200"/>
              <p:cNvGrpSpPr>
                <a:grpSpLocks/>
              </p:cNvGrpSpPr>
              <p:nvPr/>
            </p:nvGrpSpPr>
            <p:grpSpPr bwMode="auto">
              <a:xfrm>
                <a:off x="776" y="1232"/>
                <a:ext cx="2993" cy="385"/>
                <a:chOff x="776" y="1232"/>
                <a:chExt cx="2993" cy="385"/>
              </a:xfrm>
            </p:grpSpPr>
            <p:sp>
              <p:nvSpPr>
                <p:cNvPr id="146537" name="Rectangle 146"/>
                <p:cNvSpPr>
                  <a:spLocks noChangeArrowheads="1"/>
                </p:cNvSpPr>
                <p:nvPr/>
              </p:nvSpPr>
              <p:spPr bwMode="auto">
                <a:xfrm>
                  <a:off x="804" y="1232"/>
                  <a:ext cx="2937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Kosten</a:t>
                  </a:r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38" name="Rectangle 199"/>
                <p:cNvSpPr>
                  <a:spLocks noChangeArrowheads="1"/>
                </p:cNvSpPr>
                <p:nvPr/>
              </p:nvSpPr>
              <p:spPr bwMode="auto">
                <a:xfrm>
                  <a:off x="776" y="1232"/>
                  <a:ext cx="2993" cy="38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7" name="Group 202"/>
              <p:cNvGrpSpPr>
                <a:grpSpLocks/>
              </p:cNvGrpSpPr>
              <p:nvPr/>
            </p:nvGrpSpPr>
            <p:grpSpPr bwMode="auto">
              <a:xfrm>
                <a:off x="0" y="1617"/>
                <a:ext cx="776" cy="308"/>
                <a:chOff x="0" y="1617"/>
                <a:chExt cx="776" cy="308"/>
              </a:xfrm>
            </p:grpSpPr>
            <p:sp>
              <p:nvSpPr>
                <p:cNvPr id="146535" name="Rectangle 147"/>
                <p:cNvSpPr>
                  <a:spLocks noChangeArrowheads="1"/>
                </p:cNvSpPr>
                <p:nvPr/>
              </p:nvSpPr>
              <p:spPr bwMode="auto">
                <a:xfrm>
                  <a:off x="28" y="1617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18 III S. 1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36" name="Rectangle 201"/>
                <p:cNvSpPr>
                  <a:spLocks noChangeArrowheads="1"/>
                </p:cNvSpPr>
                <p:nvPr/>
              </p:nvSpPr>
              <p:spPr bwMode="auto">
                <a:xfrm>
                  <a:off x="0" y="1617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8" name="Group 204"/>
              <p:cNvGrpSpPr>
                <a:grpSpLocks/>
              </p:cNvGrpSpPr>
              <p:nvPr/>
            </p:nvGrpSpPr>
            <p:grpSpPr bwMode="auto">
              <a:xfrm>
                <a:off x="776" y="1617"/>
                <a:ext cx="2993" cy="308"/>
                <a:chOff x="776" y="1617"/>
                <a:chExt cx="2993" cy="308"/>
              </a:xfrm>
            </p:grpSpPr>
            <p:sp>
              <p:nvSpPr>
                <p:cNvPr id="146533" name="Rectangle 148"/>
                <p:cNvSpPr>
                  <a:spLocks noChangeArrowheads="1"/>
                </p:cNvSpPr>
                <p:nvPr/>
              </p:nvSpPr>
              <p:spPr bwMode="auto">
                <a:xfrm>
                  <a:off x="804" y="1617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Entziehung des Wohnungseigentums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34" name="Rectangle 203"/>
                <p:cNvSpPr>
                  <a:spLocks noChangeArrowheads="1"/>
                </p:cNvSpPr>
                <p:nvPr/>
              </p:nvSpPr>
              <p:spPr bwMode="auto">
                <a:xfrm>
                  <a:off x="776" y="1617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49" name="Group 206"/>
              <p:cNvGrpSpPr>
                <a:grpSpLocks/>
              </p:cNvGrpSpPr>
              <p:nvPr/>
            </p:nvGrpSpPr>
            <p:grpSpPr bwMode="auto">
              <a:xfrm>
                <a:off x="0" y="1925"/>
                <a:ext cx="776" cy="308"/>
                <a:chOff x="0" y="1925"/>
                <a:chExt cx="776" cy="308"/>
              </a:xfrm>
            </p:grpSpPr>
            <p:sp>
              <p:nvSpPr>
                <p:cNvPr id="146531" name="Rectangle 149"/>
                <p:cNvSpPr>
                  <a:spLocks noChangeArrowheads="1"/>
                </p:cNvSpPr>
                <p:nvPr/>
              </p:nvSpPr>
              <p:spPr bwMode="auto">
                <a:xfrm>
                  <a:off x="28" y="1925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21 III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32" name="Rectangle 205"/>
                <p:cNvSpPr>
                  <a:spLocks noChangeArrowheads="1"/>
                </p:cNvSpPr>
                <p:nvPr/>
              </p:nvSpPr>
              <p:spPr bwMode="auto">
                <a:xfrm>
                  <a:off x="0" y="1925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0" name="Group 208"/>
              <p:cNvGrpSpPr>
                <a:grpSpLocks/>
              </p:cNvGrpSpPr>
              <p:nvPr/>
            </p:nvGrpSpPr>
            <p:grpSpPr bwMode="auto">
              <a:xfrm>
                <a:off x="776" y="1925"/>
                <a:ext cx="2993" cy="308"/>
                <a:chOff x="776" y="1925"/>
                <a:chExt cx="2993" cy="308"/>
              </a:xfrm>
            </p:grpSpPr>
            <p:sp>
              <p:nvSpPr>
                <p:cNvPr id="146529" name="Rectangle 150"/>
                <p:cNvSpPr>
                  <a:spLocks noChangeArrowheads="1"/>
                </p:cNvSpPr>
                <p:nvPr/>
              </p:nvSpPr>
              <p:spPr bwMode="auto">
                <a:xfrm>
                  <a:off x="804" y="1925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ordnungsmäßige Verwaltung des Gemeinschaftseigentums nach § 21 III bis V WEG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30" name="Rectangle 207"/>
                <p:cNvSpPr>
                  <a:spLocks noChangeArrowheads="1"/>
                </p:cNvSpPr>
                <p:nvPr/>
              </p:nvSpPr>
              <p:spPr bwMode="auto">
                <a:xfrm>
                  <a:off x="776" y="1925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1" name="Group 210"/>
              <p:cNvGrpSpPr>
                <a:grpSpLocks/>
              </p:cNvGrpSpPr>
              <p:nvPr/>
            </p:nvGrpSpPr>
            <p:grpSpPr bwMode="auto">
              <a:xfrm>
                <a:off x="0" y="2233"/>
                <a:ext cx="776" cy="308"/>
                <a:chOff x="0" y="2233"/>
                <a:chExt cx="776" cy="308"/>
              </a:xfrm>
            </p:grpSpPr>
            <p:sp>
              <p:nvSpPr>
                <p:cNvPr id="146527" name="Rectangle 151"/>
                <p:cNvSpPr>
                  <a:spLocks noChangeArrowheads="1"/>
                </p:cNvSpPr>
                <p:nvPr/>
              </p:nvSpPr>
              <p:spPr bwMode="auto">
                <a:xfrm>
                  <a:off x="28" y="2233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21 VII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28" name="Rectangle 209"/>
                <p:cNvSpPr>
                  <a:spLocks noChangeArrowheads="1"/>
                </p:cNvSpPr>
                <p:nvPr/>
              </p:nvSpPr>
              <p:spPr bwMode="auto">
                <a:xfrm>
                  <a:off x="0" y="2233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2" name="Group 212"/>
              <p:cNvGrpSpPr>
                <a:grpSpLocks/>
              </p:cNvGrpSpPr>
              <p:nvPr/>
            </p:nvGrpSpPr>
            <p:grpSpPr bwMode="auto">
              <a:xfrm>
                <a:off x="776" y="2233"/>
                <a:ext cx="2993" cy="308"/>
                <a:chOff x="776" y="2233"/>
                <a:chExt cx="2993" cy="308"/>
              </a:xfrm>
            </p:grpSpPr>
            <p:sp>
              <p:nvSpPr>
                <p:cNvPr id="146525" name="Rectangle 152"/>
                <p:cNvSpPr>
                  <a:spLocks noChangeArrowheads="1"/>
                </p:cNvSpPr>
                <p:nvPr/>
              </p:nvSpPr>
              <p:spPr bwMode="auto">
                <a:xfrm>
                  <a:off x="804" y="2233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Verwaltungskostenbeschlüsse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26" name="Rectangle 211"/>
                <p:cNvSpPr>
                  <a:spLocks noChangeArrowheads="1"/>
                </p:cNvSpPr>
                <p:nvPr/>
              </p:nvSpPr>
              <p:spPr bwMode="auto">
                <a:xfrm>
                  <a:off x="776" y="2233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3" name="Group 214"/>
              <p:cNvGrpSpPr>
                <a:grpSpLocks/>
              </p:cNvGrpSpPr>
              <p:nvPr/>
            </p:nvGrpSpPr>
            <p:grpSpPr bwMode="auto">
              <a:xfrm>
                <a:off x="0" y="2541"/>
                <a:ext cx="776" cy="385"/>
                <a:chOff x="0" y="2541"/>
                <a:chExt cx="776" cy="385"/>
              </a:xfrm>
            </p:grpSpPr>
            <p:sp>
              <p:nvSpPr>
                <p:cNvPr id="146523" name="Rectangle 153"/>
                <p:cNvSpPr>
                  <a:spLocks noChangeArrowheads="1"/>
                </p:cNvSpPr>
                <p:nvPr/>
              </p:nvSpPr>
              <p:spPr bwMode="auto">
                <a:xfrm>
                  <a:off x="28" y="2541"/>
                  <a:ext cx="720" cy="3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22 I S. 1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24" name="Rectangle 213"/>
                <p:cNvSpPr>
                  <a:spLocks noChangeArrowheads="1"/>
                </p:cNvSpPr>
                <p:nvPr/>
              </p:nvSpPr>
              <p:spPr bwMode="auto">
                <a:xfrm>
                  <a:off x="0" y="2541"/>
                  <a:ext cx="776" cy="38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4" name="Group 216"/>
              <p:cNvGrpSpPr>
                <a:grpSpLocks/>
              </p:cNvGrpSpPr>
              <p:nvPr/>
            </p:nvGrpSpPr>
            <p:grpSpPr bwMode="auto">
              <a:xfrm>
                <a:off x="776" y="2541"/>
                <a:ext cx="2993" cy="385"/>
                <a:chOff x="776" y="2541"/>
                <a:chExt cx="2993" cy="385"/>
              </a:xfrm>
            </p:grpSpPr>
            <p:sp>
              <p:nvSpPr>
                <p:cNvPr id="146521" name="Rectangle 154"/>
                <p:cNvSpPr>
                  <a:spLocks noChangeArrowheads="1"/>
                </p:cNvSpPr>
                <p:nvPr/>
              </p:nvSpPr>
              <p:spPr bwMode="auto">
                <a:xfrm>
                  <a:off x="804" y="2541"/>
                  <a:ext cx="2937" cy="3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Bauliche Veränderungen und Aufwendungen</a:t>
                  </a:r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22" name="Rectangle 215"/>
                <p:cNvSpPr>
                  <a:spLocks noChangeArrowheads="1"/>
                </p:cNvSpPr>
                <p:nvPr/>
              </p:nvSpPr>
              <p:spPr bwMode="auto">
                <a:xfrm>
                  <a:off x="776" y="2541"/>
                  <a:ext cx="2993" cy="38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5" name="Group 218"/>
              <p:cNvGrpSpPr>
                <a:grpSpLocks/>
              </p:cNvGrpSpPr>
              <p:nvPr/>
            </p:nvGrpSpPr>
            <p:grpSpPr bwMode="auto">
              <a:xfrm>
                <a:off x="0" y="2926"/>
                <a:ext cx="776" cy="308"/>
                <a:chOff x="0" y="2926"/>
                <a:chExt cx="776" cy="308"/>
              </a:xfrm>
            </p:grpSpPr>
            <p:sp>
              <p:nvSpPr>
                <p:cNvPr id="146519" name="Rectangle 155"/>
                <p:cNvSpPr>
                  <a:spLocks noChangeArrowheads="1"/>
                </p:cNvSpPr>
                <p:nvPr/>
              </p:nvSpPr>
              <p:spPr bwMode="auto">
                <a:xfrm>
                  <a:off x="28" y="2926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22 II S. 1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20" name="Rectangle 217"/>
                <p:cNvSpPr>
                  <a:spLocks noChangeArrowheads="1"/>
                </p:cNvSpPr>
                <p:nvPr/>
              </p:nvSpPr>
              <p:spPr bwMode="auto">
                <a:xfrm>
                  <a:off x="0" y="2926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6" name="Group 220"/>
              <p:cNvGrpSpPr>
                <a:grpSpLocks/>
              </p:cNvGrpSpPr>
              <p:nvPr/>
            </p:nvGrpSpPr>
            <p:grpSpPr bwMode="auto">
              <a:xfrm>
                <a:off x="776" y="2926"/>
                <a:ext cx="2993" cy="308"/>
                <a:chOff x="776" y="2926"/>
                <a:chExt cx="2993" cy="308"/>
              </a:xfrm>
            </p:grpSpPr>
            <p:sp>
              <p:nvSpPr>
                <p:cNvPr id="146517" name="Rectangle 156"/>
                <p:cNvSpPr>
                  <a:spLocks noChangeArrowheads="1"/>
                </p:cNvSpPr>
                <p:nvPr/>
              </p:nvSpPr>
              <p:spPr bwMode="auto">
                <a:xfrm>
                  <a:off x="804" y="2926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Modernisierungsmaßnahmen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18" name="Rectangle 219"/>
                <p:cNvSpPr>
                  <a:spLocks noChangeArrowheads="1"/>
                </p:cNvSpPr>
                <p:nvPr/>
              </p:nvSpPr>
              <p:spPr bwMode="auto">
                <a:xfrm>
                  <a:off x="776" y="2926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7" name="Group 222"/>
              <p:cNvGrpSpPr>
                <a:grpSpLocks/>
              </p:cNvGrpSpPr>
              <p:nvPr/>
            </p:nvGrpSpPr>
            <p:grpSpPr bwMode="auto">
              <a:xfrm>
                <a:off x="0" y="3234"/>
                <a:ext cx="776" cy="308"/>
                <a:chOff x="0" y="3234"/>
                <a:chExt cx="776" cy="308"/>
              </a:xfrm>
            </p:grpSpPr>
            <p:sp>
              <p:nvSpPr>
                <p:cNvPr id="14651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8" y="3234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24 V 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16" name="Rectangle 221"/>
                <p:cNvSpPr>
                  <a:spLocks noChangeArrowheads="1"/>
                </p:cNvSpPr>
                <p:nvPr/>
              </p:nvSpPr>
              <p:spPr bwMode="auto">
                <a:xfrm>
                  <a:off x="0" y="3234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8" name="Group 224"/>
              <p:cNvGrpSpPr>
                <a:grpSpLocks/>
              </p:cNvGrpSpPr>
              <p:nvPr/>
            </p:nvGrpSpPr>
            <p:grpSpPr bwMode="auto">
              <a:xfrm>
                <a:off x="776" y="3234"/>
                <a:ext cx="2993" cy="308"/>
                <a:chOff x="776" y="3234"/>
                <a:chExt cx="2993" cy="308"/>
              </a:xfrm>
            </p:grpSpPr>
            <p:sp>
              <p:nvSpPr>
                <p:cNvPr id="146513" name="Rectangle 158"/>
                <p:cNvSpPr>
                  <a:spLocks noChangeArrowheads="1"/>
                </p:cNvSpPr>
                <p:nvPr/>
              </p:nvSpPr>
              <p:spPr bwMode="auto">
                <a:xfrm>
                  <a:off x="804" y="3234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</a:rPr>
                    <a:t>Vorsitz in der Eigentümerversammlung</a:t>
                  </a:r>
                  <a:endParaRPr lang="de-DE" sz="1400">
                    <a:latin typeface="Arial Narrow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14" name="Rectangle 223"/>
                <p:cNvSpPr>
                  <a:spLocks noChangeArrowheads="1"/>
                </p:cNvSpPr>
                <p:nvPr/>
              </p:nvSpPr>
              <p:spPr bwMode="auto">
                <a:xfrm>
                  <a:off x="776" y="3234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59" name="Group 226"/>
              <p:cNvGrpSpPr>
                <a:grpSpLocks/>
              </p:cNvGrpSpPr>
              <p:nvPr/>
            </p:nvGrpSpPr>
            <p:grpSpPr bwMode="auto">
              <a:xfrm>
                <a:off x="0" y="3542"/>
                <a:ext cx="776" cy="308"/>
                <a:chOff x="0" y="3542"/>
                <a:chExt cx="776" cy="308"/>
              </a:xfrm>
            </p:grpSpPr>
            <p:sp>
              <p:nvSpPr>
                <p:cNvPr id="146511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" y="3542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24 VIII S. 2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12" name="Rectangle 225"/>
                <p:cNvSpPr>
                  <a:spLocks noChangeArrowheads="1"/>
                </p:cNvSpPr>
                <p:nvPr/>
              </p:nvSpPr>
              <p:spPr bwMode="auto">
                <a:xfrm>
                  <a:off x="0" y="3542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0" name="Group 228"/>
              <p:cNvGrpSpPr>
                <a:grpSpLocks/>
              </p:cNvGrpSpPr>
              <p:nvPr/>
            </p:nvGrpSpPr>
            <p:grpSpPr bwMode="auto">
              <a:xfrm>
                <a:off x="776" y="3542"/>
                <a:ext cx="2993" cy="308"/>
                <a:chOff x="776" y="3542"/>
                <a:chExt cx="2993" cy="308"/>
              </a:xfrm>
            </p:grpSpPr>
            <p:sp>
              <p:nvSpPr>
                <p:cNvPr id="146509" name="Rectangle 160"/>
                <p:cNvSpPr>
                  <a:spLocks noChangeArrowheads="1"/>
                </p:cNvSpPr>
                <p:nvPr/>
              </p:nvSpPr>
              <p:spPr bwMode="auto">
                <a:xfrm>
                  <a:off x="804" y="3542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</a:rPr>
                    <a:t>Führer der Beschluss-Sammlung</a:t>
                  </a:r>
                  <a:endParaRPr lang="de-DE" sz="1400">
                    <a:latin typeface="Arial Narrow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10" name="Rectangle 227"/>
                <p:cNvSpPr>
                  <a:spLocks noChangeArrowheads="1"/>
                </p:cNvSpPr>
                <p:nvPr/>
              </p:nvSpPr>
              <p:spPr bwMode="auto">
                <a:xfrm>
                  <a:off x="776" y="3542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1" name="Group 230"/>
              <p:cNvGrpSpPr>
                <a:grpSpLocks/>
              </p:cNvGrpSpPr>
              <p:nvPr/>
            </p:nvGrpSpPr>
            <p:grpSpPr bwMode="auto">
              <a:xfrm>
                <a:off x="0" y="3850"/>
                <a:ext cx="776" cy="308"/>
                <a:chOff x="0" y="3850"/>
                <a:chExt cx="776" cy="308"/>
              </a:xfrm>
            </p:grpSpPr>
            <p:sp>
              <p:nvSpPr>
                <p:cNvPr id="146507" name="Rectangle 161"/>
                <p:cNvSpPr>
                  <a:spLocks noChangeArrowheads="1"/>
                </p:cNvSpPr>
                <p:nvPr/>
              </p:nvSpPr>
              <p:spPr bwMode="auto">
                <a:xfrm>
                  <a:off x="28" y="3850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26 I S. 1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08" name="Rectangle 229"/>
                <p:cNvSpPr>
                  <a:spLocks noChangeArrowheads="1"/>
                </p:cNvSpPr>
                <p:nvPr/>
              </p:nvSpPr>
              <p:spPr bwMode="auto">
                <a:xfrm>
                  <a:off x="0" y="3850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2" name="Group 232"/>
              <p:cNvGrpSpPr>
                <a:grpSpLocks/>
              </p:cNvGrpSpPr>
              <p:nvPr/>
            </p:nvGrpSpPr>
            <p:grpSpPr bwMode="auto">
              <a:xfrm>
                <a:off x="776" y="3850"/>
                <a:ext cx="2993" cy="308"/>
                <a:chOff x="776" y="3850"/>
                <a:chExt cx="2993" cy="308"/>
              </a:xfrm>
            </p:grpSpPr>
            <p:sp>
              <p:nvSpPr>
                <p:cNvPr id="146505" name="Rectangle 162"/>
                <p:cNvSpPr>
                  <a:spLocks noChangeArrowheads="1"/>
                </p:cNvSpPr>
                <p:nvPr/>
              </p:nvSpPr>
              <p:spPr bwMode="auto">
                <a:xfrm>
                  <a:off x="804" y="3850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Bestellung und Abberufung des Verwalters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06" name="Rectangle 231"/>
                <p:cNvSpPr>
                  <a:spLocks noChangeArrowheads="1"/>
                </p:cNvSpPr>
                <p:nvPr/>
              </p:nvSpPr>
              <p:spPr bwMode="auto">
                <a:xfrm>
                  <a:off x="776" y="3850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3" name="Group 234"/>
              <p:cNvGrpSpPr>
                <a:grpSpLocks/>
              </p:cNvGrpSpPr>
              <p:nvPr/>
            </p:nvGrpSpPr>
            <p:grpSpPr bwMode="auto">
              <a:xfrm>
                <a:off x="0" y="4158"/>
                <a:ext cx="776" cy="308"/>
                <a:chOff x="0" y="4158"/>
                <a:chExt cx="776" cy="308"/>
              </a:xfrm>
            </p:grpSpPr>
            <p:sp>
              <p:nvSpPr>
                <p:cNvPr id="1465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28" y="4158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27 II Nr. 3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04" name="Rectangle 233"/>
                <p:cNvSpPr>
                  <a:spLocks noChangeArrowheads="1"/>
                </p:cNvSpPr>
                <p:nvPr/>
              </p:nvSpPr>
              <p:spPr bwMode="auto">
                <a:xfrm>
                  <a:off x="0" y="4158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4" name="Group 236"/>
              <p:cNvGrpSpPr>
                <a:grpSpLocks/>
              </p:cNvGrpSpPr>
              <p:nvPr/>
            </p:nvGrpSpPr>
            <p:grpSpPr bwMode="auto">
              <a:xfrm>
                <a:off x="776" y="4158"/>
                <a:ext cx="2993" cy="308"/>
                <a:chOff x="776" y="4158"/>
                <a:chExt cx="2993" cy="308"/>
              </a:xfrm>
            </p:grpSpPr>
            <p:sp>
              <p:nvSpPr>
                <p:cNvPr id="146501" name="Rectangle 164"/>
                <p:cNvSpPr>
                  <a:spLocks noChangeArrowheads="1"/>
                </p:cNvSpPr>
                <p:nvPr/>
              </p:nvSpPr>
              <p:spPr bwMode="auto">
                <a:xfrm>
                  <a:off x="804" y="4158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Geltendmachung von Ansprüchen durch den Verwalter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02" name="Rectangle 235"/>
                <p:cNvSpPr>
                  <a:spLocks noChangeArrowheads="1"/>
                </p:cNvSpPr>
                <p:nvPr/>
              </p:nvSpPr>
              <p:spPr bwMode="auto">
                <a:xfrm>
                  <a:off x="776" y="4158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5" name="Group 238"/>
              <p:cNvGrpSpPr>
                <a:grpSpLocks/>
              </p:cNvGrpSpPr>
              <p:nvPr/>
            </p:nvGrpSpPr>
            <p:grpSpPr bwMode="auto">
              <a:xfrm>
                <a:off x="0" y="4466"/>
                <a:ext cx="776" cy="308"/>
                <a:chOff x="0" y="4466"/>
                <a:chExt cx="776" cy="308"/>
              </a:xfrm>
            </p:grpSpPr>
            <p:sp>
              <p:nvSpPr>
                <p:cNvPr id="146499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" y="4466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27 III S. 1 Nr. 7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500" name="Rectangle 237"/>
                <p:cNvSpPr>
                  <a:spLocks noChangeArrowheads="1"/>
                </p:cNvSpPr>
                <p:nvPr/>
              </p:nvSpPr>
              <p:spPr bwMode="auto">
                <a:xfrm>
                  <a:off x="0" y="4466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6" name="Group 240"/>
              <p:cNvGrpSpPr>
                <a:grpSpLocks/>
              </p:cNvGrpSpPr>
              <p:nvPr/>
            </p:nvGrpSpPr>
            <p:grpSpPr bwMode="auto">
              <a:xfrm>
                <a:off x="776" y="4466"/>
                <a:ext cx="2993" cy="308"/>
                <a:chOff x="776" y="4466"/>
                <a:chExt cx="2993" cy="308"/>
              </a:xfrm>
            </p:grpSpPr>
            <p:sp>
              <p:nvSpPr>
                <p:cNvPr id="146497" name="Rectangle 166"/>
                <p:cNvSpPr>
                  <a:spLocks noChangeArrowheads="1"/>
                </p:cNvSpPr>
                <p:nvPr/>
              </p:nvSpPr>
              <p:spPr bwMode="auto">
                <a:xfrm>
                  <a:off x="804" y="4466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Erweiterung der gesetzlichen Befugnisse des Verwalters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98" name="Rectangle 239"/>
                <p:cNvSpPr>
                  <a:spLocks noChangeArrowheads="1"/>
                </p:cNvSpPr>
                <p:nvPr/>
              </p:nvSpPr>
              <p:spPr bwMode="auto">
                <a:xfrm>
                  <a:off x="776" y="4466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7" name="Group 242"/>
              <p:cNvGrpSpPr>
                <a:grpSpLocks/>
              </p:cNvGrpSpPr>
              <p:nvPr/>
            </p:nvGrpSpPr>
            <p:grpSpPr bwMode="auto">
              <a:xfrm>
                <a:off x="0" y="4774"/>
                <a:ext cx="776" cy="308"/>
                <a:chOff x="0" y="4774"/>
                <a:chExt cx="776" cy="308"/>
              </a:xfrm>
            </p:grpSpPr>
            <p:sp>
              <p:nvSpPr>
                <p:cNvPr id="146495" name="Rectangle 167"/>
                <p:cNvSpPr>
                  <a:spLocks noChangeArrowheads="1"/>
                </p:cNvSpPr>
                <p:nvPr/>
              </p:nvSpPr>
              <p:spPr bwMode="auto">
                <a:xfrm>
                  <a:off x="28" y="4774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27 III S. 3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96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4774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8" name="Group 244"/>
              <p:cNvGrpSpPr>
                <a:grpSpLocks/>
              </p:cNvGrpSpPr>
              <p:nvPr/>
            </p:nvGrpSpPr>
            <p:grpSpPr bwMode="auto">
              <a:xfrm>
                <a:off x="776" y="4774"/>
                <a:ext cx="2993" cy="308"/>
                <a:chOff x="776" y="4774"/>
                <a:chExt cx="2993" cy="308"/>
              </a:xfrm>
            </p:grpSpPr>
            <p:sp>
              <p:nvSpPr>
                <p:cNvPr id="146493" name="Rectangle 168"/>
                <p:cNvSpPr>
                  <a:spLocks noChangeArrowheads="1"/>
                </p:cNvSpPr>
                <p:nvPr/>
              </p:nvSpPr>
              <p:spPr bwMode="auto">
                <a:xfrm>
                  <a:off x="804" y="4774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Vertretung des Verbandes Wohnungseigentümergemeinschaft 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94" name="Rectangle 243"/>
                <p:cNvSpPr>
                  <a:spLocks noChangeArrowheads="1"/>
                </p:cNvSpPr>
                <p:nvPr/>
              </p:nvSpPr>
              <p:spPr bwMode="auto">
                <a:xfrm>
                  <a:off x="776" y="4774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69" name="Group 246"/>
              <p:cNvGrpSpPr>
                <a:grpSpLocks/>
              </p:cNvGrpSpPr>
              <p:nvPr/>
            </p:nvGrpSpPr>
            <p:grpSpPr bwMode="auto">
              <a:xfrm>
                <a:off x="0" y="5082"/>
                <a:ext cx="776" cy="308"/>
                <a:chOff x="0" y="5082"/>
                <a:chExt cx="776" cy="308"/>
              </a:xfrm>
            </p:grpSpPr>
            <p:sp>
              <p:nvSpPr>
                <p:cNvPr id="146491" name="Rectangle 169"/>
                <p:cNvSpPr>
                  <a:spLocks noChangeArrowheads="1"/>
                </p:cNvSpPr>
                <p:nvPr/>
              </p:nvSpPr>
              <p:spPr bwMode="auto">
                <a:xfrm>
                  <a:off x="28" y="5082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28 IV 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92" name="Rectangle 245"/>
                <p:cNvSpPr>
                  <a:spLocks noChangeArrowheads="1"/>
                </p:cNvSpPr>
                <p:nvPr/>
              </p:nvSpPr>
              <p:spPr bwMode="auto">
                <a:xfrm>
                  <a:off x="0" y="5082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70" name="Group 248"/>
              <p:cNvGrpSpPr>
                <a:grpSpLocks/>
              </p:cNvGrpSpPr>
              <p:nvPr/>
            </p:nvGrpSpPr>
            <p:grpSpPr bwMode="auto">
              <a:xfrm>
                <a:off x="776" y="5082"/>
                <a:ext cx="2993" cy="308"/>
                <a:chOff x="776" y="5082"/>
                <a:chExt cx="2993" cy="308"/>
              </a:xfrm>
            </p:grpSpPr>
            <p:sp>
              <p:nvSpPr>
                <p:cNvPr id="146489" name="Rectangle 170"/>
                <p:cNvSpPr>
                  <a:spLocks noChangeArrowheads="1"/>
                </p:cNvSpPr>
                <p:nvPr/>
              </p:nvSpPr>
              <p:spPr bwMode="auto">
                <a:xfrm>
                  <a:off x="804" y="5082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Rechnungslegung des Verwalters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90" name="Rectangle 247"/>
                <p:cNvSpPr>
                  <a:spLocks noChangeArrowheads="1"/>
                </p:cNvSpPr>
                <p:nvPr/>
              </p:nvSpPr>
              <p:spPr bwMode="auto">
                <a:xfrm>
                  <a:off x="776" y="5082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71" name="Group 250"/>
              <p:cNvGrpSpPr>
                <a:grpSpLocks/>
              </p:cNvGrpSpPr>
              <p:nvPr/>
            </p:nvGrpSpPr>
            <p:grpSpPr bwMode="auto">
              <a:xfrm>
                <a:off x="0" y="5390"/>
                <a:ext cx="776" cy="308"/>
                <a:chOff x="0" y="5390"/>
                <a:chExt cx="776" cy="308"/>
              </a:xfrm>
            </p:grpSpPr>
            <p:sp>
              <p:nvSpPr>
                <p:cNvPr id="14648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8" y="5390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28 V 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88" name="Rectangle 249"/>
                <p:cNvSpPr>
                  <a:spLocks noChangeArrowheads="1"/>
                </p:cNvSpPr>
                <p:nvPr/>
              </p:nvSpPr>
              <p:spPr bwMode="auto">
                <a:xfrm>
                  <a:off x="0" y="5390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72" name="Group 252"/>
              <p:cNvGrpSpPr>
                <a:grpSpLocks/>
              </p:cNvGrpSpPr>
              <p:nvPr/>
            </p:nvGrpSpPr>
            <p:grpSpPr bwMode="auto">
              <a:xfrm>
                <a:off x="776" y="5390"/>
                <a:ext cx="2993" cy="308"/>
                <a:chOff x="776" y="5390"/>
                <a:chExt cx="2993" cy="308"/>
              </a:xfrm>
            </p:grpSpPr>
            <p:sp>
              <p:nvSpPr>
                <p:cNvPr id="146485" name="Rectangle 172"/>
                <p:cNvSpPr>
                  <a:spLocks noChangeArrowheads="1"/>
                </p:cNvSpPr>
                <p:nvPr/>
              </p:nvSpPr>
              <p:spPr bwMode="auto">
                <a:xfrm>
                  <a:off x="804" y="5390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Wirtschaftsplan und Jahresabrechnung 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86" name="Rectangle 251"/>
                <p:cNvSpPr>
                  <a:spLocks noChangeArrowheads="1"/>
                </p:cNvSpPr>
                <p:nvPr/>
              </p:nvSpPr>
              <p:spPr bwMode="auto">
                <a:xfrm>
                  <a:off x="776" y="5390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73" name="Group 254"/>
              <p:cNvGrpSpPr>
                <a:grpSpLocks/>
              </p:cNvGrpSpPr>
              <p:nvPr/>
            </p:nvGrpSpPr>
            <p:grpSpPr bwMode="auto">
              <a:xfrm>
                <a:off x="0" y="5698"/>
                <a:ext cx="776" cy="308"/>
                <a:chOff x="0" y="5698"/>
                <a:chExt cx="776" cy="308"/>
              </a:xfrm>
            </p:grpSpPr>
            <p:sp>
              <p:nvSpPr>
                <p:cNvPr id="146483" name="Rectangle 173"/>
                <p:cNvSpPr>
                  <a:spLocks noChangeArrowheads="1"/>
                </p:cNvSpPr>
                <p:nvPr/>
              </p:nvSpPr>
              <p:spPr bwMode="auto">
                <a:xfrm>
                  <a:off x="28" y="5698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 29 I S. 1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84" name="Rectangle 253"/>
                <p:cNvSpPr>
                  <a:spLocks noChangeArrowheads="1"/>
                </p:cNvSpPr>
                <p:nvPr/>
              </p:nvSpPr>
              <p:spPr bwMode="auto">
                <a:xfrm>
                  <a:off x="0" y="5698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74" name="Group 256"/>
              <p:cNvGrpSpPr>
                <a:grpSpLocks/>
              </p:cNvGrpSpPr>
              <p:nvPr/>
            </p:nvGrpSpPr>
            <p:grpSpPr bwMode="auto">
              <a:xfrm>
                <a:off x="776" y="5698"/>
                <a:ext cx="2993" cy="308"/>
                <a:chOff x="776" y="5698"/>
                <a:chExt cx="2993" cy="308"/>
              </a:xfrm>
            </p:grpSpPr>
            <p:sp>
              <p:nvSpPr>
                <p:cNvPr id="146481" name="Rectangle 174"/>
                <p:cNvSpPr>
                  <a:spLocks noChangeArrowheads="1"/>
                </p:cNvSpPr>
                <p:nvPr/>
              </p:nvSpPr>
              <p:spPr bwMode="auto">
                <a:xfrm>
                  <a:off x="804" y="5698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Bestellung eines Verwaltungsbeirats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82" name="Rectangle 255"/>
                <p:cNvSpPr>
                  <a:spLocks noChangeArrowheads="1"/>
                </p:cNvSpPr>
                <p:nvPr/>
              </p:nvSpPr>
              <p:spPr bwMode="auto">
                <a:xfrm>
                  <a:off x="776" y="5698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75" name="Group 258"/>
              <p:cNvGrpSpPr>
                <a:grpSpLocks/>
              </p:cNvGrpSpPr>
              <p:nvPr/>
            </p:nvGrpSpPr>
            <p:grpSpPr bwMode="auto">
              <a:xfrm>
                <a:off x="0" y="6006"/>
                <a:ext cx="776" cy="308"/>
                <a:chOff x="0" y="6006"/>
                <a:chExt cx="776" cy="308"/>
              </a:xfrm>
            </p:grpSpPr>
            <p:sp>
              <p:nvSpPr>
                <p:cNvPr id="146479" name="Rectangle 175"/>
                <p:cNvSpPr>
                  <a:spLocks noChangeArrowheads="1"/>
                </p:cNvSpPr>
                <p:nvPr/>
              </p:nvSpPr>
              <p:spPr bwMode="auto">
                <a:xfrm>
                  <a:off x="28" y="6006"/>
                  <a:ext cx="72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§ 45 II S. 1</a:t>
                  </a:r>
                </a:p>
                <a:p>
                  <a:pPr algn="just"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80" name="Rectangle 257"/>
                <p:cNvSpPr>
                  <a:spLocks noChangeArrowheads="1"/>
                </p:cNvSpPr>
                <p:nvPr/>
              </p:nvSpPr>
              <p:spPr bwMode="auto">
                <a:xfrm>
                  <a:off x="0" y="6006"/>
                  <a:ext cx="776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6476" name="Group 260"/>
              <p:cNvGrpSpPr>
                <a:grpSpLocks/>
              </p:cNvGrpSpPr>
              <p:nvPr/>
            </p:nvGrpSpPr>
            <p:grpSpPr bwMode="auto">
              <a:xfrm>
                <a:off x="776" y="6006"/>
                <a:ext cx="2993" cy="308"/>
                <a:chOff x="776" y="6006"/>
                <a:chExt cx="2993" cy="308"/>
              </a:xfrm>
            </p:grpSpPr>
            <p:sp>
              <p:nvSpPr>
                <p:cNvPr id="146477" name="Rectangle 176"/>
                <p:cNvSpPr>
                  <a:spLocks noChangeArrowheads="1"/>
                </p:cNvSpPr>
                <p:nvPr/>
              </p:nvSpPr>
              <p:spPr bwMode="auto">
                <a:xfrm>
                  <a:off x="804" y="6006"/>
                  <a:ext cx="2937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de-DE" sz="1400">
                      <a:latin typeface="Arial Narrow" pitchFamily="34" charset="0"/>
                      <a:cs typeface="Times New Roman" pitchFamily="18" charset="0"/>
                    </a:rPr>
                    <a:t>Bestellung eines Ersatzzustellungsvertreters</a:t>
                  </a:r>
                </a:p>
                <a:p>
                  <a:pPr eaLnBrk="0" hangingPunct="0"/>
                  <a:endParaRPr lang="de-DE" sz="1400">
                    <a:latin typeface="Arial Narrow" pitchFamily="34" charset="0"/>
                  </a:endParaRPr>
                </a:p>
              </p:txBody>
            </p:sp>
            <p:sp>
              <p:nvSpPr>
                <p:cNvPr id="146478" name="Rectangle 259"/>
                <p:cNvSpPr>
                  <a:spLocks noChangeArrowheads="1"/>
                </p:cNvSpPr>
                <p:nvPr/>
              </p:nvSpPr>
              <p:spPr bwMode="auto">
                <a:xfrm>
                  <a:off x="776" y="6006"/>
                  <a:ext cx="2993" cy="3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146436" name="Rectangle 262"/>
            <p:cNvSpPr>
              <a:spLocks noChangeArrowheads="1"/>
            </p:cNvSpPr>
            <p:nvPr/>
          </p:nvSpPr>
          <p:spPr bwMode="auto">
            <a:xfrm>
              <a:off x="-3" y="-3"/>
              <a:ext cx="3775" cy="632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16328" name="Text Box 264"/>
          <p:cNvSpPr txBox="1">
            <a:spLocks noChangeArrowheads="1"/>
          </p:cNvSpPr>
          <p:nvPr/>
        </p:nvSpPr>
        <p:spPr bwMode="auto">
          <a:xfrm>
            <a:off x="304800" y="685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Beschlusskompetenzen</a:t>
            </a:r>
          </a:p>
        </p:txBody>
      </p:sp>
    </p:spTree>
    <p:extLst>
      <p:ext uri="{BB962C8B-B14F-4D97-AF65-F5344CB8AC3E}">
        <p14:creationId xmlns:p14="http://schemas.microsoft.com/office/powerpoint/2010/main" val="41655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Öffnungsklauseln</a:t>
            </a:r>
            <a:endParaRPr lang="de-DE" dirty="0"/>
          </a:p>
        </p:txBody>
      </p:sp>
      <p:sp>
        <p:nvSpPr>
          <p:cNvPr id="147458" name="Inhaltsplatzhalter 2"/>
          <p:cNvSpPr>
            <a:spLocks noGrp="1"/>
          </p:cNvSpPr>
          <p:nvPr>
            <p:ph idx="1"/>
          </p:nvPr>
        </p:nvSpPr>
        <p:spPr>
          <a:xfrm>
            <a:off x="304800" y="1752600"/>
            <a:ext cx="6053138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de-DE" sz="3600" dirty="0" smtClean="0"/>
              <a:t>Die Wohnungseigentümer können </a:t>
            </a:r>
            <a:r>
              <a:rPr lang="de-DE" sz="3600" dirty="0" smtClean="0"/>
              <a:t>darüber hinaus über </a:t>
            </a:r>
            <a:r>
              <a:rPr lang="de-DE" sz="3600" dirty="0" smtClean="0"/>
              <a:t>einen Gegenstand durch Beschluss entscheiden, wenn ihnen </a:t>
            </a:r>
            <a:r>
              <a:rPr lang="de-DE" sz="3600" dirty="0" smtClean="0"/>
              <a:t>eine Vereinbarung (Öffnungsklausel</a:t>
            </a:r>
            <a:r>
              <a:rPr lang="de-DE" sz="3600" dirty="0" smtClean="0"/>
              <a:t>) eine Beschluss-Kompetenz </a:t>
            </a:r>
            <a:r>
              <a:rPr lang="de-DE" sz="3600" dirty="0" smtClean="0"/>
              <a:t>einräumt. </a:t>
            </a:r>
            <a:endParaRPr lang="de-DE" sz="3600" dirty="0" smtClean="0"/>
          </a:p>
        </p:txBody>
      </p:sp>
      <p:pic>
        <p:nvPicPr>
          <p:cNvPr id="147459" name="Picture 2" descr="http://www.igbce.de/portal/binary/com.epicentric.contentmanagement.servlet.ContentDeliveryServlet/site_www.igbce.de/images/default_images/Themen/0b9bc6dac87c1d02ac4f28c9c5bf21ca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643688" y="178593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24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10600" cy="4835624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/>
              <a:t>Nicht selten fehlendes „Unrechtsbewusstsein“ bei der Abstimmung in der Eigentümerversammlung.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 smtClean="0"/>
              <a:t>Es erfolgt nur die Zustimmung zu einem TOP ohne dessen rechtliche Klassifizierung als Beschluss oder Vereinbarung </a:t>
            </a:r>
            <a:endParaRPr lang="de-DE" sz="2800" dirty="0" smtClean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 smtClean="0"/>
              <a:t>Diese Einordnung ist aber wichtig wegen einer möglichen Bindung von Sonderrechtsnachfolgern.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08204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Unterscheidung</a:t>
            </a:r>
            <a:endParaRPr lang="de-DE" dirty="0"/>
          </a:p>
        </p:txBody>
      </p:sp>
      <p:sp>
        <p:nvSpPr>
          <p:cNvPr id="1372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Nach </a:t>
            </a:r>
            <a:r>
              <a:rPr lang="de-DE" dirty="0" err="1" smtClean="0"/>
              <a:t>h.M</a:t>
            </a:r>
            <a:r>
              <a:rPr lang="de-DE" dirty="0" smtClean="0"/>
              <a:t>. ist die Abgrenzung zwischen Vereinbarung und (allstimmigem) Beschluss nach dem Gegenstand vorzunehmen: 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Eine Regelung ist danach als Beschluss zu qualifizieren, wenn ihr Gegenstand einem solchen zugänglich ist. </a:t>
            </a:r>
          </a:p>
          <a:p>
            <a:pPr lvl="1"/>
            <a:r>
              <a:rPr lang="de-DE" dirty="0" smtClean="0"/>
              <a:t>Demgegenüber ist eine Vereinbarung als gewollt anzusehen, wenn ihr Gegenstand eine solche erfordert, also für eine Regelung durch Beschluss keine Kompetenz besteht.</a:t>
            </a:r>
          </a:p>
        </p:txBody>
      </p:sp>
    </p:spTree>
    <p:extLst>
      <p:ext uri="{BB962C8B-B14F-4D97-AF65-F5344CB8AC3E}">
        <p14:creationId xmlns:p14="http://schemas.microsoft.com/office/powerpoint/2010/main" val="1700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Bildschirmpräsentation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Larissa</vt:lpstr>
      <vt:lpstr>Standarddesign</vt:lpstr>
      <vt:lpstr>PowerPoint-Präsentation</vt:lpstr>
      <vt:lpstr>Ausgangssituation</vt:lpstr>
      <vt:lpstr>Notwendige Überlegungen</vt:lpstr>
      <vt:lpstr>Regelungsinstrumente </vt:lpstr>
      <vt:lpstr>Möglichkeit einer Beschlussfassung</vt:lpstr>
      <vt:lpstr>PowerPoint-Präsentation</vt:lpstr>
      <vt:lpstr>Öffnungsklauseln</vt:lpstr>
      <vt:lpstr>PowerPoint-Präsentation</vt:lpstr>
      <vt:lpstr>Unterscheidung</vt:lpstr>
      <vt:lpstr>PowerPoint-Präsentation</vt:lpstr>
      <vt:lpstr>Untergang von schuldrechtlichen Vereinbarungen</vt:lpstr>
      <vt:lpstr>Konsequenzen für den Verwalter</vt:lpstr>
      <vt:lpstr>Angedachte Verdinglichung</vt:lpstr>
      <vt:lpstr>Empfehlung</vt:lpstr>
      <vt:lpstr>Gerichtlicher  Vergleich</vt:lpstr>
      <vt:lpstr>Was ist also zu beachten?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Stefan Huegel</dc:creator>
  <cp:lastModifiedBy>Prof. Dr. Stefan Huegel</cp:lastModifiedBy>
  <cp:revision>24</cp:revision>
  <cp:lastPrinted>2014-03-12T09:07:42Z</cp:lastPrinted>
  <dcterms:created xsi:type="dcterms:W3CDTF">2014-01-02T14:48:37Z</dcterms:created>
  <dcterms:modified xsi:type="dcterms:W3CDTF">2014-03-12T09:20:19Z</dcterms:modified>
</cp:coreProperties>
</file>